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6"/>
  </p:notesMasterIdLst>
  <p:sldIdLst>
    <p:sldId id="256" r:id="rId4"/>
    <p:sldId id="301" r:id="rId5"/>
    <p:sldId id="261" r:id="rId6"/>
    <p:sldId id="302" r:id="rId7"/>
    <p:sldId id="303" r:id="rId8"/>
    <p:sldId id="313" r:id="rId9"/>
    <p:sldId id="314" r:id="rId10"/>
    <p:sldId id="315" r:id="rId11"/>
    <p:sldId id="316" r:id="rId12"/>
    <p:sldId id="304" r:id="rId13"/>
    <p:sldId id="305" r:id="rId14"/>
    <p:sldId id="306" r:id="rId15"/>
    <p:sldId id="308" r:id="rId16"/>
    <p:sldId id="309" r:id="rId17"/>
    <p:sldId id="310" r:id="rId18"/>
    <p:sldId id="311" r:id="rId19"/>
    <p:sldId id="274" r:id="rId20"/>
    <p:sldId id="317" r:id="rId21"/>
    <p:sldId id="318" r:id="rId22"/>
    <p:sldId id="319" r:id="rId23"/>
    <p:sldId id="323" r:id="rId24"/>
    <p:sldId id="324" r:id="rId2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onularity ­" initials="Z­" lastIdx="1" clrIdx="0">
    <p:extLst>
      <p:ext uri="{19B8F6BF-5375-455C-9EA6-DF929625EA0E}">
        <p15:presenceInfo xmlns:p15="http://schemas.microsoft.com/office/powerpoint/2012/main" userId="c66178815c310d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AAD7"/>
    <a:srgbClr val="63A784"/>
    <a:srgbClr val="7A90E2"/>
    <a:srgbClr val="ECA710"/>
    <a:srgbClr val="FC4A7B"/>
    <a:srgbClr val="404040"/>
    <a:srgbClr val="9B59AF"/>
    <a:srgbClr val="FE4F5A"/>
    <a:srgbClr val="A8823E"/>
    <a:srgbClr val="D3C1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20" autoAdjust="0"/>
  </p:normalViewPr>
  <p:slideViewPr>
    <p:cSldViewPr>
      <p:cViewPr varScale="1">
        <p:scale>
          <a:sx n="151" d="100"/>
          <a:sy n="151" d="100"/>
        </p:scale>
        <p:origin x="480" y="138"/>
      </p:cViewPr>
      <p:guideLst>
        <p:guide orient="horz" pos="184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9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3950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rgbClr val="00B050"/>
                </a:solidFill>
                <a:latin typeface="Bahnschrift SemiBold" panose="020B0502040204020203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words.com/2018/01/18/an-update-on-proxemics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11.wdp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0.xml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8.wdp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microsoft.com/office/2007/relationships/hdphoto" Target="../media/hdphoto6.wdp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rina Mir - Tumblr Blog Gallery">
            <a:extLst>
              <a:ext uri="{FF2B5EF4-FFF2-40B4-BE49-F238E27FC236}">
                <a16:creationId xmlns:a16="http://schemas.microsoft.com/office/drawing/2014/main" id="{F0AEA3AF-3D20-496B-B012-134F66A507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744" y="699542"/>
            <a:ext cx="1845528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4051" y="2643758"/>
            <a:ext cx="5220072" cy="1728192"/>
          </a:xfrm>
        </p:spPr>
        <p:txBody>
          <a:bodyPr/>
          <a:lstStyle/>
          <a:p>
            <a:pPr lvl="0"/>
            <a:r>
              <a:rPr lang="en-US" altLang="ko-KR" dirty="0">
                <a:latin typeface="Bahnschrift SemiBold" panose="020B0502040204020203" pitchFamily="34" charset="0"/>
              </a:rPr>
              <a:t>Non-Verbal Communication</a:t>
            </a:r>
          </a:p>
          <a:p>
            <a:pPr lvl="0"/>
            <a:r>
              <a:rPr lang="en-US" altLang="ko-KR" sz="1800" dirty="0">
                <a:latin typeface="Bahnschrift SemiBold" panose="020B0502040204020203" pitchFamily="34" charset="0"/>
              </a:rPr>
              <a:t>And Barriers Within It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30" name="Picture 6" descr="Pin on رسومات">
            <a:extLst>
              <a:ext uri="{FF2B5EF4-FFF2-40B4-BE49-F238E27FC236}">
                <a16:creationId xmlns:a16="http://schemas.microsoft.com/office/drawing/2014/main" id="{A1D7D156-5939-4AD6-8BCF-C62B731DEA0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063" y="966734"/>
            <a:ext cx="1564367" cy="142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n on Triste">
            <a:extLst>
              <a:ext uri="{FF2B5EF4-FFF2-40B4-BE49-F238E27FC236}">
                <a16:creationId xmlns:a16="http://schemas.microsoft.com/office/drawing/2014/main" id="{DD54167D-A88B-4C6C-A0D6-199DD71B3D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272" y="96673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and Icon - animated | Hands icon, Hand logo, Logo design inspiration  branding">
            <a:extLst>
              <a:ext uri="{FF2B5EF4-FFF2-40B4-BE49-F238E27FC236}">
                <a16:creationId xmlns:a16="http://schemas.microsoft.com/office/drawing/2014/main" id="{D560569A-5F1F-4E09-B1AD-7CD044A16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2" t="11660" r="22425" b="10759"/>
          <a:stretch/>
        </p:blipFill>
        <p:spPr bwMode="auto">
          <a:xfrm>
            <a:off x="2325140" y="2763816"/>
            <a:ext cx="1191240" cy="13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28B37DE0-7D4B-4751-BDED-079C49ABB57E}"/>
              </a:ext>
            </a:extLst>
          </p:cNvPr>
          <p:cNvSpPr>
            <a:spLocks noGrp="1"/>
          </p:cNvSpPr>
          <p:nvPr/>
        </p:nvSpPr>
        <p:spPr>
          <a:xfrm>
            <a:off x="611560" y="1347614"/>
            <a:ext cx="4392488" cy="2376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961D"/>
                </a:solidFill>
                <a:latin typeface="Bahnschrift" panose="020B0502040204020203" pitchFamily="34" charset="0"/>
              </a:rPr>
              <a:t>Definition</a:t>
            </a:r>
            <a:endParaRPr lang="en-US" sz="1800" b="1" dirty="0">
              <a:solidFill>
                <a:srgbClr val="FF961D"/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Facial communication means to study the movement of muscles of the face and infer somebody’s emotional state.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5171D7"/>
                </a:solidFill>
                <a:latin typeface="Bahnschrift" panose="020B0502040204020203" pitchFamily="34" charset="0"/>
              </a:rPr>
              <a:t>Universality of Facial Gestures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73B3CE"/>
                </a:solidFill>
                <a:latin typeface="Bahnschrift" panose="020B0502040204020203" pitchFamily="34" charset="0"/>
              </a:rPr>
              <a:t>How can they cause miscommunication?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9E8D2-BBF3-4694-9921-117267997F4E}"/>
              </a:ext>
            </a:extLst>
          </p:cNvPr>
          <p:cNvSpPr/>
          <p:nvPr/>
        </p:nvSpPr>
        <p:spPr>
          <a:xfrm>
            <a:off x="2632245" y="268365"/>
            <a:ext cx="47436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F68D78"/>
                </a:solidFill>
                <a:latin typeface="Bahnschrift" panose="020B0502040204020203" pitchFamily="34" charset="0"/>
              </a:rPr>
              <a:t>Facial Communication</a:t>
            </a:r>
          </a:p>
        </p:txBody>
      </p:sp>
      <p:pic>
        <p:nvPicPr>
          <p:cNvPr id="2" name="Picture 2" descr="ared3798 on Scratch">
            <a:extLst>
              <a:ext uri="{FF2B5EF4-FFF2-40B4-BE49-F238E27FC236}">
                <a16:creationId xmlns:a16="http://schemas.microsoft.com/office/drawing/2014/main" id="{7E7B5621-688D-4D50-A039-1306FBB5D4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651" y="2834388"/>
            <a:ext cx="1103536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4F5F3-DB69-485D-A32D-3F8B8B81CE01}"/>
              </a:ext>
            </a:extLst>
          </p:cNvPr>
          <p:cNvSpPr/>
          <p:nvPr/>
        </p:nvSpPr>
        <p:spPr>
          <a:xfrm>
            <a:off x="5436096" y="3939902"/>
            <a:ext cx="280831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30" name="Picture 6" descr="Open Source Facebook New Reactions - Download on Behance">
            <a:extLst>
              <a:ext uri="{FF2B5EF4-FFF2-40B4-BE49-F238E27FC236}">
                <a16:creationId xmlns:a16="http://schemas.microsoft.com/office/drawing/2014/main" id="{B30092B5-3CDE-462D-9A88-711856B14A2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948" y="1275606"/>
            <a:ext cx="1634995" cy="160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mium Vector | Facebook emoji modern flat icons set">
            <a:extLst>
              <a:ext uri="{FF2B5EF4-FFF2-40B4-BE49-F238E27FC236}">
                <a16:creationId xmlns:a16="http://schemas.microsoft.com/office/drawing/2014/main" id="{6ED96DF0-1620-477E-BF5B-1E356B16E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5" t="11080" r="50487" b="50261"/>
          <a:stretch/>
        </p:blipFill>
        <p:spPr bwMode="auto">
          <a:xfrm>
            <a:off x="5745421" y="2787774"/>
            <a:ext cx="1146047" cy="11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Facebook emoji modern flat icons set">
            <a:extLst>
              <a:ext uri="{FF2B5EF4-FFF2-40B4-BE49-F238E27FC236}">
                <a16:creationId xmlns:a16="http://schemas.microsoft.com/office/drawing/2014/main" id="{34050AB4-C9A1-4D83-B576-4B4C8BEF7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" t="52148" r="74153" b="11341"/>
          <a:stretch/>
        </p:blipFill>
        <p:spPr bwMode="auto">
          <a:xfrm>
            <a:off x="6924693" y="1514014"/>
            <a:ext cx="1199452" cy="11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190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D34F171-74B1-4ACE-AAAF-EE905E607DF2}"/>
              </a:ext>
            </a:extLst>
          </p:cNvPr>
          <p:cNvSpPr/>
          <p:nvPr/>
        </p:nvSpPr>
        <p:spPr>
          <a:xfrm>
            <a:off x="3379205" y="267494"/>
            <a:ext cx="23855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9AD3E9"/>
                </a:solidFill>
                <a:latin typeface="Bahnschrift" panose="020B0502040204020203" pitchFamily="34" charset="0"/>
              </a:rPr>
              <a:t>Proxemics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B709E11-70E6-442A-BD6B-44FAECA0CA9C}"/>
              </a:ext>
            </a:extLst>
          </p:cNvPr>
          <p:cNvSpPr>
            <a:spLocks noGrp="1"/>
          </p:cNvSpPr>
          <p:nvPr/>
        </p:nvSpPr>
        <p:spPr>
          <a:xfrm>
            <a:off x="611560" y="1347614"/>
            <a:ext cx="446915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E8A4EA"/>
                </a:solidFill>
                <a:latin typeface="Bahnschrift" panose="020B0502040204020203" pitchFamily="34" charset="0"/>
              </a:rPr>
              <a:t>Definition</a:t>
            </a:r>
            <a:endParaRPr lang="en-US" sz="1800" b="1" dirty="0">
              <a:solidFill>
                <a:srgbClr val="E8A4EA"/>
              </a:solidFill>
              <a:latin typeface="Bahnschrift" panose="020B0502040204020203" pitchFamily="34" charset="0"/>
            </a:endParaRPr>
          </a:p>
          <a:p>
            <a:pPr marL="0" indent="0" algn="l"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study of spatial communication and how we use it in our day-to-day conversations.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4DC78A"/>
                </a:solidFill>
                <a:latin typeface="Bahnschrift" panose="020B0502040204020203" pitchFamily="34" charset="0"/>
              </a:rPr>
              <a:t>What is personal space?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8B2A3"/>
                </a:solidFill>
                <a:latin typeface="Bahnschrift" panose="020B0502040204020203" pitchFamily="34" charset="0"/>
              </a:rPr>
              <a:t>Types of Territories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961D"/>
                </a:solidFill>
                <a:latin typeface="Bahnschrift" panose="020B0502040204020203" pitchFamily="34" charset="0"/>
              </a:rPr>
              <a:t>How It May Cause Miscommunication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421008-95CE-490F-9974-47A0D8A6C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48064" y="1707078"/>
            <a:ext cx="3456384" cy="2305408"/>
          </a:xfrm>
          <a:prstGeom prst="rect">
            <a:avLst/>
          </a:prstGeom>
          <a:ln w="38100" cap="sq">
            <a:solidFill>
              <a:srgbClr val="73B3CE"/>
            </a:solidFill>
            <a:prstDash val="solid"/>
            <a:miter lim="800000"/>
          </a:ln>
          <a:effectLst>
            <a:glow rad="101600">
              <a:srgbClr val="9AD3E9">
                <a:alpha val="6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088262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DA87A7-E9DA-468D-991C-94082C6C3966}"/>
              </a:ext>
            </a:extLst>
          </p:cNvPr>
          <p:cNvSpPr>
            <a:spLocks noGrp="1"/>
          </p:cNvSpPr>
          <p:nvPr/>
        </p:nvSpPr>
        <p:spPr>
          <a:xfrm>
            <a:off x="1115616" y="1059582"/>
            <a:ext cx="6840760" cy="35283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dirty="0">
                <a:solidFill>
                  <a:srgbClr val="F68D78"/>
                </a:solidFill>
                <a:latin typeface="Bahnschrift" panose="020B0502040204020203" pitchFamily="34" charset="0"/>
              </a:rPr>
              <a:t>Equilibrium Model</a:t>
            </a:r>
          </a:p>
          <a:p>
            <a:pPr marL="0" indent="0" algn="just">
              <a:buNone/>
            </a:pPr>
            <a:r>
              <a:rPr lang="en-US" sz="16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Equilibrium theory</a:t>
            </a:r>
            <a:r>
              <a:rPr lang="en-US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 holds that intimacy and distance vary together. The greater the intimacy, the closer the distance; the lower the intimacy, the greater the distance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algn="just"/>
            <a:r>
              <a:rPr lang="en-US" sz="1800" b="1" dirty="0">
                <a:solidFill>
                  <a:srgbClr val="4DC78A"/>
                </a:solidFill>
                <a:latin typeface="Bahnschrift" panose="020B0502040204020203" pitchFamily="34" charset="0"/>
              </a:rPr>
              <a:t>Protection Theory</a:t>
            </a:r>
          </a:p>
          <a:p>
            <a:pPr marL="0" indent="0" algn="just"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People establish a protective zone around their body in order to avoid harmful or unwanted attacks. This theory has seen application in times of COVID-19 pandemic</a:t>
            </a:r>
          </a:p>
          <a:p>
            <a:pPr algn="just"/>
            <a:r>
              <a:rPr lang="en-US" sz="1800" b="1" dirty="0">
                <a:solidFill>
                  <a:srgbClr val="FF961D"/>
                </a:solidFill>
                <a:latin typeface="Bahnschrift" panose="020B0502040204020203" pitchFamily="34" charset="0"/>
              </a:rPr>
              <a:t>Expectancy Violation Theory</a:t>
            </a:r>
          </a:p>
          <a:p>
            <a:pPr marL="0" indent="0" algn="just">
              <a:buNone/>
            </a:pPr>
            <a:r>
              <a:rPr 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Expectancy violations theory (EVT) is a theory of </a:t>
            </a:r>
            <a:r>
              <a:rPr lang="en-US" sz="1600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communication</a:t>
            </a:r>
            <a:r>
              <a:rPr 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 that analyzes how individuals respond to unanticipated violations of social </a:t>
            </a:r>
            <a:r>
              <a:rPr lang="en-US" sz="1600" i="0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norms</a:t>
            </a:r>
            <a:r>
              <a:rPr 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 and expectations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1B254-4B2F-4458-ACDC-94E9FB843603}"/>
              </a:ext>
            </a:extLst>
          </p:cNvPr>
          <p:cNvSpPr/>
          <p:nvPr/>
        </p:nvSpPr>
        <p:spPr>
          <a:xfrm>
            <a:off x="3379205" y="267494"/>
            <a:ext cx="19623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E8A4EA"/>
                </a:solidFill>
                <a:latin typeface="Bahnschrift" panose="020B0502040204020203" pitchFamily="34" charset="0"/>
              </a:rPr>
              <a:t>Theories</a:t>
            </a:r>
          </a:p>
        </p:txBody>
      </p:sp>
    </p:spTree>
    <p:extLst>
      <p:ext uri="{BB962C8B-B14F-4D97-AF65-F5344CB8AC3E}">
        <p14:creationId xmlns:p14="http://schemas.microsoft.com/office/powerpoint/2010/main" val="1832316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894D63F-7B68-488F-916E-2D18387A1BB9}"/>
              </a:ext>
            </a:extLst>
          </p:cNvPr>
          <p:cNvSpPr/>
          <p:nvPr/>
        </p:nvSpPr>
        <p:spPr>
          <a:xfrm>
            <a:off x="0" y="1059582"/>
            <a:ext cx="3851920" cy="4083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73C2E2-2C33-4C56-8D12-558B1976D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b="52476"/>
          <a:stretch/>
        </p:blipFill>
        <p:spPr>
          <a:xfrm>
            <a:off x="570947" y="2896372"/>
            <a:ext cx="3307669" cy="18013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01A4B1-A9B5-4F9E-B016-D921CD7C8872}"/>
              </a:ext>
            </a:extLst>
          </p:cNvPr>
          <p:cNvSpPr/>
          <p:nvPr/>
        </p:nvSpPr>
        <p:spPr>
          <a:xfrm>
            <a:off x="0" y="292801"/>
            <a:ext cx="457199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rgbClr val="98DFBB"/>
                </a:solidFill>
                <a:latin typeface="Bahnschrift" panose="020B0502040204020203" pitchFamily="34" charset="0"/>
              </a:rPr>
              <a:t>Oculesics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CB0D765-D94B-4F47-8904-9FD599BBC981}"/>
              </a:ext>
            </a:extLst>
          </p:cNvPr>
          <p:cNvSpPr>
            <a:spLocks noGrp="1"/>
          </p:cNvSpPr>
          <p:nvPr/>
        </p:nvSpPr>
        <p:spPr>
          <a:xfrm>
            <a:off x="323528" y="1131590"/>
            <a:ext cx="403244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961D"/>
                </a:solidFill>
                <a:latin typeface="Bahnschrift" panose="020B0502040204020203" pitchFamily="34" charset="0"/>
              </a:rPr>
              <a:t>Definition</a:t>
            </a:r>
            <a:endParaRPr lang="en-US" sz="1400" b="1" dirty="0">
              <a:solidFill>
                <a:srgbClr val="FF961D"/>
              </a:solidFill>
              <a:latin typeface="Bahnschrift" panose="020B0502040204020203" pitchFamily="34" charset="0"/>
            </a:endParaRPr>
          </a:p>
          <a:p>
            <a:pPr marL="0" indent="0" algn="l">
              <a:spcBef>
                <a:spcPts val="500"/>
              </a:spcBef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the form of communication in which we infer messages from the eye.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Bahnschrift" panose="020B0502040204020203" pitchFamily="34" charset="0"/>
              </a:rPr>
              <a:t>Characteristics</a:t>
            </a:r>
          </a:p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7F8DC7"/>
                </a:solidFill>
                <a:latin typeface="Bahnschrift" panose="020B0502040204020203" pitchFamily="34" charset="0"/>
              </a:rPr>
              <a:t>Examples</a:t>
            </a:r>
          </a:p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E4F5A"/>
                </a:solidFill>
                <a:latin typeface="Bahnschrift" panose="020B0502040204020203" pitchFamily="34" charset="0"/>
              </a:rPr>
              <a:t>Miscommunication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BDD1BC-46E2-45F4-A409-EF080CBDDDDA}"/>
              </a:ext>
            </a:extLst>
          </p:cNvPr>
          <p:cNvSpPr/>
          <p:nvPr/>
        </p:nvSpPr>
        <p:spPr>
          <a:xfrm>
            <a:off x="4572000" y="292801"/>
            <a:ext cx="4572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rgbClr val="73B3CE"/>
                </a:solidFill>
                <a:latin typeface="Bahnschrift" panose="020B0502040204020203" pitchFamily="34" charset="0"/>
              </a:rPr>
              <a:t>Haptics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1986BD-3439-4178-BF29-72DD766A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2643758"/>
            <a:ext cx="2592288" cy="2306603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6127C08F-D43C-4191-9169-CE175D8B9EF0}"/>
              </a:ext>
            </a:extLst>
          </p:cNvPr>
          <p:cNvSpPr>
            <a:spLocks noGrp="1"/>
          </p:cNvSpPr>
          <p:nvPr/>
        </p:nvSpPr>
        <p:spPr>
          <a:xfrm>
            <a:off x="4788024" y="1131590"/>
            <a:ext cx="4032448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E4F5A"/>
                </a:solidFill>
                <a:latin typeface="Bahnschrift" panose="020B0502040204020203" pitchFamily="34" charset="0"/>
              </a:rPr>
              <a:t>Definition</a:t>
            </a:r>
          </a:p>
          <a:p>
            <a:pPr marL="0" indent="0" algn="l">
              <a:spcBef>
                <a:spcPts val="500"/>
              </a:spcBef>
              <a:buNone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 communication through the sense of touch. It is the most effective way of communicating feelings.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4DC78A"/>
                </a:solidFill>
                <a:latin typeface="Bahnschrift" panose="020B0502040204020203" pitchFamily="34" charset="0"/>
              </a:rPr>
              <a:t>Types of Touch</a:t>
            </a:r>
          </a:p>
          <a:p>
            <a:pPr marL="285750" indent="-285750" algn="l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961D"/>
                </a:solidFill>
                <a:latin typeface="Bahnschrift" panose="020B0502040204020203" pitchFamily="34" charset="0"/>
              </a:rPr>
              <a:t>Miscommunication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91836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5737242-D864-4634-BF3E-AB4AA7F87D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4" t="22544" r="15148" b="22676"/>
          <a:stretch/>
        </p:blipFill>
        <p:spPr>
          <a:xfrm>
            <a:off x="6289079" y="3219822"/>
            <a:ext cx="2304256" cy="137833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3378CB-C48B-4105-A376-D98D6559514D}"/>
              </a:ext>
            </a:extLst>
          </p:cNvPr>
          <p:cNvSpPr>
            <a:spLocks noGrp="1"/>
          </p:cNvSpPr>
          <p:nvPr/>
        </p:nvSpPr>
        <p:spPr>
          <a:xfrm>
            <a:off x="4802387" y="911504"/>
            <a:ext cx="3812578" cy="20994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AU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C03CFF-6A02-4196-B067-7751EAE0D13E}"/>
              </a:ext>
            </a:extLst>
          </p:cNvPr>
          <p:cNvSpPr/>
          <p:nvPr/>
        </p:nvSpPr>
        <p:spPr>
          <a:xfrm>
            <a:off x="3542711" y="269235"/>
            <a:ext cx="20585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FE4F5A"/>
                </a:solidFill>
                <a:latin typeface="Bahnschrift" panose="020B0502040204020203" pitchFamily="34" charset="0"/>
              </a:rPr>
              <a:t>Gestures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8201B845-86A8-42D0-8768-AB389B497DAD}"/>
              </a:ext>
            </a:extLst>
          </p:cNvPr>
          <p:cNvSpPr>
            <a:spLocks noGrp="1"/>
          </p:cNvSpPr>
          <p:nvPr/>
        </p:nvSpPr>
        <p:spPr>
          <a:xfrm>
            <a:off x="611560" y="1347614"/>
            <a:ext cx="4176464" cy="3585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9B59AF"/>
                </a:solidFill>
                <a:latin typeface="Bahnschrift" panose="020B0502040204020203" pitchFamily="34" charset="0"/>
              </a:rPr>
              <a:t>Definition</a:t>
            </a:r>
          </a:p>
          <a:p>
            <a:pPr algn="l"/>
            <a:r>
              <a:rPr lang="en-US" sz="160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</a:rPr>
              <a:t>A gesture is a specific bodily movement that reinforces a verbal message or conveys a particular thought or emotion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latin typeface="Bahnschrift" panose="020B0502040204020203" pitchFamily="34" charset="0"/>
              </a:rPr>
              <a:t>Subdivisions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Emblems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Illustrators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92D050"/>
                </a:solidFill>
                <a:latin typeface="Bahnschrift" panose="020B0502040204020203" pitchFamily="34" charset="0"/>
              </a:rPr>
              <a:t>Adaptors	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F0"/>
                </a:solidFill>
                <a:latin typeface="Bahnschrift" panose="020B0502040204020203" pitchFamily="34" charset="0"/>
              </a:rPr>
              <a:t>Examples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ECA710"/>
                </a:solidFill>
                <a:latin typeface="Bahnschrift" panose="020B0502040204020203" pitchFamily="34" charset="0"/>
              </a:rPr>
              <a:t>Miscommunication</a:t>
            </a:r>
          </a:p>
        </p:txBody>
      </p:sp>
      <p:pic>
        <p:nvPicPr>
          <p:cNvPr id="1028" name="Picture 4" descr="Gesture GIF - Find on GIFER">
            <a:extLst>
              <a:ext uri="{FF2B5EF4-FFF2-40B4-BE49-F238E27FC236}">
                <a16:creationId xmlns:a16="http://schemas.microsoft.com/office/drawing/2014/main" id="{40E72B61-859F-43DE-A14C-F4AB1831BC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584" y="1488167"/>
            <a:ext cx="3513381" cy="1600572"/>
          </a:xfrm>
          <a:prstGeom prst="rect">
            <a:avLst/>
          </a:prstGeom>
          <a:ln w="38100" cap="sq">
            <a:solidFill>
              <a:srgbClr val="5171D7"/>
            </a:solidFill>
            <a:prstDash val="solid"/>
            <a:miter lim="800000"/>
          </a:ln>
          <a:effectLst>
            <a:glow rad="50800">
              <a:srgbClr val="00B0F0">
                <a:alpha val="60000"/>
              </a:srgb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652348-62A3-49C3-BCEF-6EA1CC070B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36096" y="3362234"/>
            <a:ext cx="792529" cy="109351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4026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E72DBD-7CEA-449E-AC77-C0B41C8E21FE}"/>
              </a:ext>
            </a:extLst>
          </p:cNvPr>
          <p:cNvSpPr>
            <a:spLocks noGrp="1"/>
          </p:cNvSpPr>
          <p:nvPr/>
        </p:nvSpPr>
        <p:spPr>
          <a:xfrm>
            <a:off x="853480" y="1004316"/>
            <a:ext cx="746293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Clr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E4F5A"/>
                </a:solidFill>
                <a:latin typeface="Bahnschrift" panose="020B0502040204020203" pitchFamily="34" charset="0"/>
              </a:rPr>
              <a:t>Definition</a:t>
            </a:r>
            <a:endParaRPr lang="en-US" sz="1400" b="1" dirty="0">
              <a:solidFill>
                <a:srgbClr val="FE4F5A"/>
              </a:solidFill>
              <a:latin typeface="Bahnschrift" panose="020B0502040204020203" pitchFamily="34" charset="0"/>
            </a:endParaRPr>
          </a:p>
          <a:p>
            <a:pPr marL="201168" lvl="1" indent="0" algn="just">
              <a:buClr>
                <a:schemeClr val="tx1"/>
              </a:buClr>
              <a:buNone/>
            </a:pPr>
            <a:r>
              <a:rPr lang="en-US" sz="1400" i="0" dirty="0">
                <a:effectLst/>
                <a:latin typeface="Bahnschrift" panose="020B0502040204020203" pitchFamily="34" charset="0"/>
              </a:rPr>
              <a:t>It is the study of paralanguage, which includes the vocal qualities that go along with verbal messages, such as pitch, volume, rate, vocal quality, and verbal fillers </a:t>
            </a:r>
          </a:p>
          <a:p>
            <a:pPr lvl="1" algn="just">
              <a:buClrTx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060"/>
                </a:solidFill>
                <a:latin typeface="Bahnschrift" panose="020B0502040204020203" pitchFamily="34" charset="0"/>
              </a:rPr>
              <a:t>We are utilizing vocalics when we sigh, gasp, laugh or cry, and even change the intensity and manner of our tone.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B1CB4-3B96-49A2-9737-D16C1947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84" y="2427734"/>
            <a:ext cx="3744416" cy="2360982"/>
          </a:xfrm>
          <a:prstGeom prst="rect">
            <a:avLst/>
          </a:prstGeom>
          <a:ln w="38100" cap="sq">
            <a:solidFill>
              <a:srgbClr val="FC4A7B"/>
            </a:solidFill>
            <a:prstDash val="solid"/>
            <a:miter lim="800000"/>
          </a:ln>
          <a:effectLst/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B800D4-733F-4A55-AB0D-ADC77378144C}"/>
              </a:ext>
            </a:extLst>
          </p:cNvPr>
          <p:cNvSpPr/>
          <p:nvPr/>
        </p:nvSpPr>
        <p:spPr>
          <a:xfrm>
            <a:off x="3622861" y="269235"/>
            <a:ext cx="189827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7A90E2"/>
                </a:solidFill>
                <a:latin typeface="Bahnschrift" panose="020B0502040204020203" pitchFamily="34" charset="0"/>
              </a:rPr>
              <a:t>Vocalics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E83692-D44C-49C5-A2CA-4FE18D697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23828" y="2630395"/>
            <a:ext cx="3296110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AAC8AC4-E32D-47FB-AA98-B2BF6D3FD63E}"/>
              </a:ext>
            </a:extLst>
          </p:cNvPr>
          <p:cNvSpPr/>
          <p:nvPr/>
        </p:nvSpPr>
        <p:spPr>
          <a:xfrm>
            <a:off x="3241347" y="258256"/>
            <a:ext cx="26613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63A784"/>
                </a:solidFill>
                <a:latin typeface="Bahnschrift" panose="020B0502040204020203" pitchFamily="34" charset="0"/>
              </a:rPr>
              <a:t>Chronemics</a:t>
            </a:r>
          </a:p>
        </p:txBody>
      </p:sp>
      <p:pic>
        <p:nvPicPr>
          <p:cNvPr id="2054" name="Picture 6" descr="Free Animated Clock, Download Free Animated Clock png images, Free ClipArts  on Clipart Library">
            <a:extLst>
              <a:ext uri="{FF2B5EF4-FFF2-40B4-BE49-F238E27FC236}">
                <a16:creationId xmlns:a16="http://schemas.microsoft.com/office/drawing/2014/main" id="{02196631-4F2A-4BDC-8AD5-0F57B3E3F31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75606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EB6AC1FF-3438-42C3-9107-FE7D8A6AB0B2}"/>
              </a:ext>
            </a:extLst>
          </p:cNvPr>
          <p:cNvSpPr>
            <a:spLocks noGrp="1"/>
          </p:cNvSpPr>
          <p:nvPr/>
        </p:nvSpPr>
        <p:spPr>
          <a:xfrm>
            <a:off x="611560" y="1347614"/>
            <a:ext cx="4176464" cy="35853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ECA710"/>
                </a:solidFill>
                <a:effectLst/>
                <a:latin typeface="Bahnschrift" panose="020B0502040204020203" pitchFamily="34" charset="0"/>
              </a:rPr>
              <a:t>Definition</a:t>
            </a:r>
            <a:endParaRPr lang="en-US" sz="1600" b="1" i="0" dirty="0">
              <a:solidFill>
                <a:srgbClr val="ECA710"/>
              </a:solidFill>
              <a:effectLst/>
              <a:latin typeface="Bahnschrift" panose="020B0502040204020203" pitchFamily="34" charset="0"/>
            </a:endParaRPr>
          </a:p>
          <a:p>
            <a:pPr algn="just"/>
            <a:r>
              <a:rPr lang="en-US" sz="1600" b="0" i="0" dirty="0">
                <a:solidFill>
                  <a:srgbClr val="404040"/>
                </a:solidFill>
                <a:effectLst/>
                <a:latin typeface="Bahnschrift" panose="020B0502040204020203" pitchFamily="34" charset="0"/>
              </a:rPr>
              <a:t>It is the study of the use of time in nonverbal communication. The way we perceive time, structure our time and react to time is a powerful communication tool, and helps set the stage for communication.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500" b="0" i="0" dirty="0">
                <a:solidFill>
                  <a:srgbClr val="002060"/>
                </a:solidFill>
                <a:effectLst/>
                <a:latin typeface="Bahnschrift" panose="020B0502040204020203" pitchFamily="34" charset="0"/>
              </a:rPr>
              <a:t>Perceptions of time include punctuality and willingness to wait, the speed of speech and how long people are willing to listen.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B050"/>
                </a:solidFill>
                <a:latin typeface="Bahnschrift" panose="020B0502040204020203" pitchFamily="34" charset="0"/>
              </a:rPr>
              <a:t>Examples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E4F5A"/>
                </a:solidFill>
                <a:effectLst/>
                <a:latin typeface="Bahnschrift" panose="020B0502040204020203" pitchFamily="34" charset="0"/>
              </a:rPr>
              <a:t>Miscommunication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612E9D1-4C3A-4944-A452-0032DB6E4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85814"/>
            <a:ext cx="3056803" cy="19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1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390320" y="1407432"/>
            <a:ext cx="1060704" cy="1429526"/>
            <a:chOff x="4041649" y="1707654"/>
            <a:chExt cx="1060704" cy="1429526"/>
          </a:xfrm>
        </p:grpSpPr>
        <p:sp>
          <p:nvSpPr>
            <p:cNvPr id="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FE4F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 rot="3600000">
            <a:off x="4349763" y="1305515"/>
            <a:ext cx="1060704" cy="1429526"/>
            <a:chOff x="4041649" y="1707654"/>
            <a:chExt cx="1060704" cy="1429526"/>
          </a:xfrm>
        </p:grpSpPr>
        <p:sp>
          <p:nvSpPr>
            <p:cNvPr id="9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FF96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7084136">
            <a:off x="4982566" y="2051553"/>
            <a:ext cx="1060704" cy="1429526"/>
            <a:chOff x="4041649" y="1707654"/>
            <a:chExt cx="1060704" cy="1429526"/>
          </a:xfrm>
        </p:grpSpPr>
        <p:sp>
          <p:nvSpPr>
            <p:cNvPr id="12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4DC7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0800000">
            <a:off x="4590821" y="2915795"/>
            <a:ext cx="1060704" cy="1429526"/>
            <a:chOff x="4041649" y="1707654"/>
            <a:chExt cx="1060704" cy="1429526"/>
          </a:xfrm>
        </p:grpSpPr>
        <p:sp>
          <p:nvSpPr>
            <p:cNvPr id="1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7F8D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4480428">
            <a:off x="3621564" y="3056379"/>
            <a:ext cx="1060704" cy="1429526"/>
            <a:chOff x="4041649" y="1707654"/>
            <a:chExt cx="1060704" cy="1429526"/>
          </a:xfrm>
        </p:grpSpPr>
        <p:sp>
          <p:nvSpPr>
            <p:cNvPr id="1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E03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8000000">
            <a:off x="2971673" y="2265369"/>
            <a:ext cx="1060704" cy="1429526"/>
            <a:chOff x="4041649" y="1707654"/>
            <a:chExt cx="1060704" cy="1429526"/>
          </a:xfrm>
        </p:grpSpPr>
        <p:sp>
          <p:nvSpPr>
            <p:cNvPr id="21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rgbClr val="9AD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875369" y="1876611"/>
            <a:ext cx="410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69900" y="190083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27952" y="292292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4923" y="389877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87370" y="394521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17278" y="289075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34148" y="1623834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32675" y="1623834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77770" y="2709397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604723" y="3632642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395401" y="3632642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Bahnschrift SemiBold" panose="020B0502040204020203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83839" y="2586255"/>
            <a:ext cx="9730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Solution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01404" y="1699374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Paying More Attention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04306" y="2682991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Ask Questions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391577" y="3756528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Inferring Signals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7952" y="1689928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Better Eye Contact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296156" y="2682991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Focusing on Tone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684734" y="3645087"/>
            <a:ext cx="192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Focusing on Behavior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8" name="Picture 4" descr="Icon Hand Shake - Transparent Background Partnership Icon, HD Png Download  - vhv">
            <a:extLst>
              <a:ext uri="{FF2B5EF4-FFF2-40B4-BE49-F238E27FC236}">
                <a16:creationId xmlns:a16="http://schemas.microsoft.com/office/drawing/2014/main" id="{C313B9E5-C584-47F8-98AF-C6425164B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41" b="90035" l="4070" r="94535">
                        <a14:foregroundMark x1="9816" y1="46457" x2="9884" y2="49301"/>
                        <a14:foregroundMark x1="9535" y1="34615" x2="9661" y2="39890"/>
                        <a14:foregroundMark x1="5814" y1="42133" x2="4070" y2="45455"/>
                        <a14:foregroundMark x1="78721" y1="9615" x2="81163" y2="9790"/>
                        <a14:foregroundMark x1="89547" y1="45909" x2="89651" y2="48252"/>
                        <a14:foregroundMark x1="89155" y1="37063" x2="89176" y2="37534"/>
                        <a14:foregroundMark x1="88837" y1="29895" x2="89155" y2="37063"/>
                        <a14:foregroundMark x1="89651" y1="48252" x2="89186" y2="48951"/>
                        <a14:foregroundMark x1="93372" y1="42832" x2="94651" y2="44580"/>
                        <a14:foregroundMark x1="92791" y1="39510" x2="93140" y2="40035"/>
                        <a14:foregroundMark x1="33488" y1="88112" x2="44070" y2="90035"/>
                        <a14:backgroundMark x1="9651" y1="43182" x2="9302" y2="43357"/>
                        <a14:backgroundMark x1="9767" y1="44056" x2="10116" y2="44580"/>
                        <a14:backgroundMark x1="9767" y1="44231" x2="10581" y2="45629"/>
                        <a14:backgroundMark x1="10349" y1="41783" x2="9535" y2="42657"/>
                        <a14:backgroundMark x1="10814" y1="40734" x2="9767" y2="43706"/>
                        <a14:backgroundMark x1="88140" y1="37937" x2="89186" y2="43881"/>
                        <a14:backgroundMark x1="89767" y1="42657" x2="89535" y2="44231"/>
                        <a14:backgroundMark x1="89302" y1="40559" x2="89186" y2="39510"/>
                        <a14:backgroundMark x1="89767" y1="44406" x2="88953" y2="44755"/>
                        <a14:backgroundMark x1="88953" y1="38112" x2="88605" y2="37063"/>
                        <a14:backgroundMark x1="89186" y1="37762" x2="89186" y2="37762"/>
                        <a14:backgroundMark x1="88372" y1="37063" x2="88372" y2="37063"/>
                        <a14:backgroundMark x1="88953" y1="37937" x2="88953" y2="379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519" y="2541379"/>
            <a:ext cx="981301" cy="68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70A9045-8F30-4530-B62A-228D05610D75}"/>
              </a:ext>
            </a:extLst>
          </p:cNvPr>
          <p:cNvSpPr/>
          <p:nvPr/>
        </p:nvSpPr>
        <p:spPr>
          <a:xfrm>
            <a:off x="3419872" y="267494"/>
            <a:ext cx="212429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66AAD7"/>
                </a:solidFill>
                <a:latin typeface="Bahnschrift" panose="020B0502040204020203" pitchFamily="34" charset="0"/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715560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BA39F-2CB0-4D2D-BBFC-FC97EB1ADACB}"/>
              </a:ext>
            </a:extLst>
          </p:cNvPr>
          <p:cNvSpPr txBox="1">
            <a:spLocks/>
          </p:cNvSpPr>
          <p:nvPr/>
        </p:nvSpPr>
        <p:spPr>
          <a:xfrm>
            <a:off x="1259632" y="1131590"/>
            <a:ext cx="6336704" cy="28083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People can communicate information in numerous ways</a:t>
            </a:r>
          </a:p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Pay attention to things like eye contact, gestures,            posture, body movements, and tone of voice</a:t>
            </a:r>
          </a:p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All of these signals can convey important information     that is not put into words</a:t>
            </a:r>
          </a:p>
          <a:p>
            <a:pPr algn="just" fontAlgn="base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By paying closer attention to other people's unspoken    behaviors, you will improve your own ability to                  communicate nonverbally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50A69C-35AB-4F0E-8CCB-F7D813904ECC}"/>
              </a:ext>
            </a:extLst>
          </p:cNvPr>
          <p:cNvSpPr/>
          <p:nvPr/>
        </p:nvSpPr>
        <p:spPr>
          <a:xfrm>
            <a:off x="2789300" y="267494"/>
            <a:ext cx="35654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73B3CE"/>
                </a:solidFill>
                <a:latin typeface="Bahnschrift" panose="020B0502040204020203" pitchFamily="34" charset="0"/>
              </a:rPr>
              <a:t>Paying Attention</a:t>
            </a:r>
          </a:p>
        </p:txBody>
      </p:sp>
    </p:spTree>
    <p:extLst>
      <p:ext uri="{BB962C8B-B14F-4D97-AF65-F5344CB8AC3E}">
        <p14:creationId xmlns:p14="http://schemas.microsoft.com/office/powerpoint/2010/main" val="1469947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411420-7B28-48FB-83B9-02A42060ADCE}"/>
              </a:ext>
            </a:extLst>
          </p:cNvPr>
          <p:cNvSpPr txBox="1">
            <a:spLocks/>
          </p:cNvSpPr>
          <p:nvPr/>
        </p:nvSpPr>
        <p:spPr>
          <a:xfrm>
            <a:off x="1043608" y="1059582"/>
            <a:ext cx="3744416" cy="33843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04040"/>
                </a:solidFill>
                <a:latin typeface="Bahnschrift" panose="020B0502040204020203" pitchFamily="34" charset="0"/>
              </a:rPr>
              <a:t>When people fail to look others in the eye, it can seem as if      they are evading or trying to    hide something.</a:t>
            </a:r>
          </a:p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04040"/>
                </a:solidFill>
                <a:latin typeface="Bahnschrift" panose="020B0502040204020203" pitchFamily="34" charset="0"/>
              </a:rPr>
              <a:t>On the other hand, too much    eye contact can seem confrontational or intimidating.</a:t>
            </a:r>
          </a:p>
          <a:p>
            <a:pPr algn="just"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404040"/>
                </a:solidFill>
                <a:latin typeface="Bahnschrift" panose="020B0502040204020203" pitchFamily="34" charset="0"/>
              </a:rPr>
              <a:t>Effective eye contact should     feel natural and comfortable    for both you and the person    with  whom you are speaking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09665-B57F-4550-A6A2-84B53C414E70}"/>
              </a:ext>
            </a:extLst>
          </p:cNvPr>
          <p:cNvSpPr/>
          <p:nvPr/>
        </p:nvSpPr>
        <p:spPr>
          <a:xfrm>
            <a:off x="3259782" y="267494"/>
            <a:ext cx="26244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FC4A7B"/>
                </a:solidFill>
                <a:latin typeface="Bahnschrift" panose="020B0502040204020203" pitchFamily="34" charset="0"/>
              </a:rPr>
              <a:t>Eye Contact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26468-DFD4-4DF8-AA4C-1A8D39033F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4048" y="1419623"/>
            <a:ext cx="309634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1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0B25694-1900-48BC-A6A0-FEB7468E4519}"/>
              </a:ext>
            </a:extLst>
          </p:cNvPr>
          <p:cNvSpPr/>
          <p:nvPr/>
        </p:nvSpPr>
        <p:spPr>
          <a:xfrm>
            <a:off x="1691680" y="1203598"/>
            <a:ext cx="5760640" cy="3024336"/>
          </a:xfrm>
          <a:prstGeom prst="roundRect">
            <a:avLst/>
          </a:prstGeom>
          <a:gradFill flip="none" rotWithShape="1">
            <a:gsLst>
              <a:gs pos="0">
                <a:srgbClr val="8E9ACE"/>
              </a:gs>
              <a:gs pos="23000">
                <a:srgbClr val="7F8DC7"/>
              </a:gs>
              <a:gs pos="69000">
                <a:srgbClr val="7F8DC7"/>
              </a:gs>
              <a:gs pos="97000">
                <a:srgbClr val="6380DB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5EC272-D117-4EE2-9668-202C5EB41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39" y="340401"/>
            <a:ext cx="9144000" cy="576064"/>
          </a:xfrm>
        </p:spPr>
        <p:txBody>
          <a:bodyPr/>
          <a:lstStyle/>
          <a:p>
            <a:r>
              <a:rPr lang="en-US" b="1" dirty="0">
                <a:solidFill>
                  <a:srgbClr val="FE4F5A"/>
                </a:solidFill>
                <a:latin typeface="Bahnschrift" panose="020B0502040204020203" pitchFamily="34" charset="0"/>
              </a:rPr>
              <a:t>Group Members</a:t>
            </a:r>
            <a:endParaRPr lang="en-AU" b="1" dirty="0">
              <a:solidFill>
                <a:srgbClr val="FE4F5A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284549-6161-4E31-BC17-610E4D792769}"/>
              </a:ext>
            </a:extLst>
          </p:cNvPr>
          <p:cNvGrpSpPr/>
          <p:nvPr/>
        </p:nvGrpSpPr>
        <p:grpSpPr>
          <a:xfrm>
            <a:off x="1979714" y="1541419"/>
            <a:ext cx="1709420" cy="661964"/>
            <a:chOff x="251520" y="3350185"/>
            <a:chExt cx="1675921" cy="661964"/>
          </a:xfrm>
        </p:grpSpPr>
        <p:sp>
          <p:nvSpPr>
            <p:cNvPr id="12" name="Text Placeholder 17">
              <a:extLst>
                <a:ext uri="{FF2B5EF4-FFF2-40B4-BE49-F238E27FC236}">
                  <a16:creationId xmlns:a16="http://schemas.microsoft.com/office/drawing/2014/main" id="{6960A2E0-0D0A-408A-A9D0-8FF977FF7F7B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3350185"/>
              <a:ext cx="1656183" cy="37952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Danial Ahmad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E7628C-0559-4424-86B8-3C78244B4113}"/>
                </a:ext>
              </a:extLst>
            </p:cNvPr>
            <p:cNvSpPr txBox="1"/>
            <p:nvPr/>
          </p:nvSpPr>
          <p:spPr>
            <a:xfrm>
              <a:off x="271258" y="3735150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CMS: 331388</a:t>
              </a:r>
              <a:endParaRPr lang="ko-KR" altLang="en-US" sz="1200" b="1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32A3613-599B-4900-9BD4-B39EC8291282}"/>
              </a:ext>
            </a:extLst>
          </p:cNvPr>
          <p:cNvGrpSpPr/>
          <p:nvPr/>
        </p:nvGrpSpPr>
        <p:grpSpPr>
          <a:xfrm>
            <a:off x="2476898" y="3238244"/>
            <a:ext cx="2160241" cy="756388"/>
            <a:chOff x="251520" y="3350185"/>
            <a:chExt cx="1656184" cy="7563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9947D50-1C3D-412A-BF3F-DC426548D409}"/>
                </a:ext>
              </a:extLst>
            </p:cNvPr>
            <p:cNvGrpSpPr/>
            <p:nvPr/>
          </p:nvGrpSpPr>
          <p:grpSpPr>
            <a:xfrm>
              <a:off x="251520" y="3350185"/>
              <a:ext cx="1656184" cy="511791"/>
              <a:chOff x="3779911" y="3327771"/>
              <a:chExt cx="1584178" cy="511791"/>
            </a:xfrm>
            <a:noFill/>
          </p:grpSpPr>
          <p:sp>
            <p:nvSpPr>
              <p:cNvPr id="17" name="Text Placeholder 17">
                <a:extLst>
                  <a:ext uri="{FF2B5EF4-FFF2-40B4-BE49-F238E27FC236}">
                    <a16:creationId xmlns:a16="http://schemas.microsoft.com/office/drawing/2014/main" id="{38C8BED1-4DEC-4672-8D82-C43CF4D0827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Bahnschrift" panose="020B0502040204020203" pitchFamily="34" charset="0"/>
                    <a:cs typeface="Arial" pitchFamily="34" charset="0"/>
                  </a:rPr>
                  <a:t>Muhammad Ahmed 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Bahnschrift" panose="020B0502040204020203" pitchFamily="34" charset="0"/>
                    <a:cs typeface="Arial" pitchFamily="34" charset="0"/>
                  </a:rPr>
                  <a:t>Mohsin</a:t>
                </a:r>
              </a:p>
            </p:txBody>
          </p:sp>
          <p:sp>
            <p:nvSpPr>
              <p:cNvPr id="18" name="Text Placeholder 18">
                <a:extLst>
                  <a:ext uri="{FF2B5EF4-FFF2-40B4-BE49-F238E27FC236}">
                    <a16:creationId xmlns:a16="http://schemas.microsoft.com/office/drawing/2014/main" id="{D00A1FD3-9FDA-4FE7-8962-8906B15737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2" y="3589982"/>
                <a:ext cx="1584177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FFD30E-D43A-46D0-A78D-3E23AA8E5F78}"/>
                </a:ext>
              </a:extLst>
            </p:cNvPr>
            <p:cNvSpPr txBox="1"/>
            <p:nvPr/>
          </p:nvSpPr>
          <p:spPr>
            <a:xfrm>
              <a:off x="251520" y="3829574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CMS: 333060</a:t>
              </a:r>
              <a:endParaRPr lang="ko-KR" altLang="en-US" sz="1200" b="1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91134-08FA-4F1B-A4ED-E7963B03CB35}"/>
              </a:ext>
            </a:extLst>
          </p:cNvPr>
          <p:cNvGrpSpPr/>
          <p:nvPr/>
        </p:nvGrpSpPr>
        <p:grpSpPr>
          <a:xfrm>
            <a:off x="4860032" y="3238244"/>
            <a:ext cx="1476164" cy="750740"/>
            <a:chOff x="240992" y="3350185"/>
            <a:chExt cx="1697588" cy="7507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675BED5-D82B-4302-B767-1008070D6DCA}"/>
                </a:ext>
              </a:extLst>
            </p:cNvPr>
            <p:cNvGrpSpPr/>
            <p:nvPr/>
          </p:nvGrpSpPr>
          <p:grpSpPr>
            <a:xfrm>
              <a:off x="240992" y="3350185"/>
              <a:ext cx="1666714" cy="511791"/>
              <a:chOff x="3769840" y="3327771"/>
              <a:chExt cx="1594250" cy="511791"/>
            </a:xfrm>
            <a:noFill/>
          </p:grpSpPr>
          <p:sp>
            <p:nvSpPr>
              <p:cNvPr id="22" name="Text Placeholder 17">
                <a:extLst>
                  <a:ext uri="{FF2B5EF4-FFF2-40B4-BE49-F238E27FC236}">
                    <a16:creationId xmlns:a16="http://schemas.microsoft.com/office/drawing/2014/main" id="{ECF5B0AD-97C6-449A-8A55-FB1C1EC040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79911" y="3327771"/>
                <a:ext cx="1584177" cy="246087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Bahnschrift" panose="020B0502040204020203" pitchFamily="34" charset="0"/>
                    <a:cs typeface="Arial" pitchFamily="34" charset="0"/>
                  </a:rPr>
                  <a:t>Muhammad 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chemeClr val="bg1"/>
                    </a:solidFill>
                    <a:latin typeface="Bahnschrift" panose="020B0502040204020203" pitchFamily="34" charset="0"/>
                    <a:cs typeface="Arial" pitchFamily="34" charset="0"/>
                  </a:rPr>
                  <a:t>Umer</a:t>
                </a:r>
              </a:p>
            </p:txBody>
          </p:sp>
          <p:sp>
            <p:nvSpPr>
              <p:cNvPr id="23" name="Text Placeholder 18">
                <a:extLst>
                  <a:ext uri="{FF2B5EF4-FFF2-40B4-BE49-F238E27FC236}">
                    <a16:creationId xmlns:a16="http://schemas.microsoft.com/office/drawing/2014/main" id="{6562AFAA-CF18-449C-8217-D81ACAD42F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69840" y="3589982"/>
                <a:ext cx="1594250" cy="249580"/>
              </a:xfrm>
              <a:prstGeom prst="rect">
                <a:avLst/>
              </a:prstGeom>
              <a:grpFill/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endParaRPr lang="en-US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100674-1802-4FC3-871E-479DF107F238}"/>
                </a:ext>
              </a:extLst>
            </p:cNvPr>
            <p:cNvSpPr txBox="1"/>
            <p:nvPr/>
          </p:nvSpPr>
          <p:spPr>
            <a:xfrm>
              <a:off x="282397" y="3823926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CMS: 345834</a:t>
              </a:r>
              <a:endParaRPr lang="ko-KR" altLang="en-US" sz="1200" b="1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D5D39C9-ACD1-4BC5-9E08-613D2C17F38A}"/>
              </a:ext>
            </a:extLst>
          </p:cNvPr>
          <p:cNvGrpSpPr/>
          <p:nvPr/>
        </p:nvGrpSpPr>
        <p:grpSpPr>
          <a:xfrm>
            <a:off x="3920955" y="1541419"/>
            <a:ext cx="1440159" cy="667433"/>
            <a:chOff x="251520" y="3350185"/>
            <a:chExt cx="1656183" cy="667433"/>
          </a:xfrm>
        </p:grpSpPr>
        <p:sp>
          <p:nvSpPr>
            <p:cNvPr id="52" name="Text Placeholder 17">
              <a:extLst>
                <a:ext uri="{FF2B5EF4-FFF2-40B4-BE49-F238E27FC236}">
                  <a16:creationId xmlns:a16="http://schemas.microsoft.com/office/drawing/2014/main" id="{E649DBE7-8F27-47E3-B02C-784D5AF4C06E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3350185"/>
              <a:ext cx="1656183" cy="37952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Tariq Umar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FD5CE5-9E10-4DAA-851C-EFDC22CE7F84}"/>
                </a:ext>
              </a:extLst>
            </p:cNvPr>
            <p:cNvSpPr txBox="1"/>
            <p:nvPr/>
          </p:nvSpPr>
          <p:spPr>
            <a:xfrm>
              <a:off x="251520" y="3740619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CMS: 334943</a:t>
              </a:r>
              <a:endParaRPr lang="ko-KR" altLang="en-US" sz="1200" b="1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F58D54-AC0E-47AC-8C49-D44DB61D7BB7}"/>
              </a:ext>
            </a:extLst>
          </p:cNvPr>
          <p:cNvGrpSpPr/>
          <p:nvPr/>
        </p:nvGrpSpPr>
        <p:grpSpPr>
          <a:xfrm>
            <a:off x="5508105" y="1541419"/>
            <a:ext cx="1656183" cy="661964"/>
            <a:chOff x="251520" y="3350185"/>
            <a:chExt cx="1904611" cy="661964"/>
          </a:xfrm>
        </p:grpSpPr>
        <p:sp>
          <p:nvSpPr>
            <p:cNvPr id="57" name="Text Placeholder 17">
              <a:extLst>
                <a:ext uri="{FF2B5EF4-FFF2-40B4-BE49-F238E27FC236}">
                  <a16:creationId xmlns:a16="http://schemas.microsoft.com/office/drawing/2014/main" id="{AC41FB11-39FC-452A-B2A9-519BF1FA3B90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3350185"/>
              <a:ext cx="1904611" cy="379527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Saad Bakhtiar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53DDEE5-4D12-4DB1-8CAE-0310584BB446}"/>
                </a:ext>
              </a:extLst>
            </p:cNvPr>
            <p:cNvSpPr txBox="1"/>
            <p:nvPr/>
          </p:nvSpPr>
          <p:spPr>
            <a:xfrm>
              <a:off x="344857" y="3735150"/>
              <a:ext cx="1656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ahnschrift" panose="020B0502040204020203" pitchFamily="34" charset="0"/>
                  <a:cs typeface="Arial" pitchFamily="34" charset="0"/>
                </a:rPr>
                <a:t>CMS: 341150</a:t>
              </a:r>
              <a:endParaRPr lang="ko-KR" altLang="en-US" sz="1200" b="1" dirty="0">
                <a:solidFill>
                  <a:schemeClr val="bg1"/>
                </a:solidFill>
                <a:latin typeface="Bahnschrift" panose="020B0502040204020203" pitchFamily="34" charset="0"/>
                <a:cs typeface="Arial" pitchFamily="34" charset="0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1387C149-F6FD-458E-BE11-B50C224537F0}"/>
              </a:ext>
            </a:extLst>
          </p:cNvPr>
          <p:cNvSpPr/>
          <p:nvPr/>
        </p:nvSpPr>
        <p:spPr>
          <a:xfrm>
            <a:off x="1691680" y="2526327"/>
            <a:ext cx="5760640" cy="333709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482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BEB796-4192-49C3-AF7B-9F86DF63D64A}"/>
              </a:ext>
            </a:extLst>
          </p:cNvPr>
          <p:cNvSpPr/>
          <p:nvPr/>
        </p:nvSpPr>
        <p:spPr>
          <a:xfrm>
            <a:off x="3260581" y="260524"/>
            <a:ext cx="26228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solidFill>
                  <a:srgbClr val="4DC78A"/>
                </a:solidFill>
                <a:latin typeface="Bahnschrift" panose="020B0502040204020203" pitchFamily="34" charset="0"/>
              </a:rPr>
              <a:t>Tone of Voice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40AAD1-2290-4752-AA70-38D57FEFBFB9}"/>
              </a:ext>
            </a:extLst>
          </p:cNvPr>
          <p:cNvSpPr txBox="1">
            <a:spLocks/>
          </p:cNvSpPr>
          <p:nvPr/>
        </p:nvSpPr>
        <p:spPr>
          <a:xfrm>
            <a:off x="1313637" y="845299"/>
            <a:ext cx="6300702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85486-5463-480B-819E-54FD14131C7A}"/>
              </a:ext>
            </a:extLst>
          </p:cNvPr>
          <p:cNvSpPr/>
          <p:nvPr/>
        </p:nvSpPr>
        <p:spPr>
          <a:xfrm>
            <a:off x="2500759" y="2067694"/>
            <a:ext cx="414248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solidFill>
                  <a:srgbClr val="FFC000"/>
                </a:solidFill>
                <a:latin typeface="Bahnschrift" panose="020B0502040204020203" pitchFamily="34" charset="0"/>
              </a:rPr>
              <a:t>Incongruent Behavior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FF6489-6DFE-4F69-9DBB-3BF40ADEF6B6}"/>
              </a:ext>
            </a:extLst>
          </p:cNvPr>
          <p:cNvSpPr txBox="1">
            <a:spLocks/>
          </p:cNvSpPr>
          <p:nvPr/>
        </p:nvSpPr>
        <p:spPr>
          <a:xfrm>
            <a:off x="1259634" y="2658819"/>
            <a:ext cx="6408712" cy="21688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Someone might tell you they are happy while frowning and staring at the ground</a:t>
            </a:r>
          </a:p>
          <a:p>
            <a:pPr algn="just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If someone's words do not match their nonverbal behaviors, you       should pay careful attention</a:t>
            </a:r>
          </a:p>
          <a:p>
            <a:pPr algn="just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So when someone says one thing but their body language suggests  something else, it can be useful to pay extra attention to those subtle nonverbal cues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AD3DE-42EA-497B-80D5-BA9CFB09E3A7}"/>
              </a:ext>
            </a:extLst>
          </p:cNvPr>
          <p:cNvSpPr txBox="1"/>
          <p:nvPr/>
        </p:nvSpPr>
        <p:spPr>
          <a:xfrm>
            <a:off x="1259634" y="845299"/>
            <a:ext cx="640871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Your tone of voice can convey a wealth of information, ranging from  enthusiasm to disinterest to anger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Tone can be an effective way to amplify your message</a:t>
            </a:r>
          </a:p>
        </p:txBody>
      </p:sp>
    </p:spTree>
    <p:extLst>
      <p:ext uri="{BB962C8B-B14F-4D97-AF65-F5344CB8AC3E}">
        <p14:creationId xmlns:p14="http://schemas.microsoft.com/office/powerpoint/2010/main" val="53934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FBEB796-4192-49C3-AF7B-9F86DF63D64A}"/>
              </a:ext>
            </a:extLst>
          </p:cNvPr>
          <p:cNvSpPr/>
          <p:nvPr/>
        </p:nvSpPr>
        <p:spPr>
          <a:xfrm>
            <a:off x="3693585" y="260524"/>
            <a:ext cx="154080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solidFill>
                  <a:srgbClr val="FF961D"/>
                </a:solidFill>
                <a:latin typeface="Bahnschrift" panose="020B0502040204020203" pitchFamily="34" charset="0"/>
              </a:rPr>
              <a:t>Signals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40AAD1-2290-4752-AA70-38D57FEFBFB9}"/>
              </a:ext>
            </a:extLst>
          </p:cNvPr>
          <p:cNvSpPr txBox="1">
            <a:spLocks/>
          </p:cNvSpPr>
          <p:nvPr/>
        </p:nvSpPr>
        <p:spPr>
          <a:xfrm>
            <a:off x="1313636" y="845299"/>
            <a:ext cx="6354707" cy="108012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A single gesture can mean any number of things, or maybe even     nothing at all</a:t>
            </a:r>
          </a:p>
          <a:p>
            <a:pPr algn="just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The key to accurately reading nonverbal behavior is to look for         groups of signals that reinforce a common point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85486-5463-480B-819E-54FD14131C7A}"/>
              </a:ext>
            </a:extLst>
          </p:cNvPr>
          <p:cNvSpPr/>
          <p:nvPr/>
        </p:nvSpPr>
        <p:spPr>
          <a:xfrm>
            <a:off x="3454737" y="1925419"/>
            <a:ext cx="20185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solidFill>
                  <a:srgbClr val="FE4F5A"/>
                </a:solidFill>
                <a:latin typeface="Bahnschrift" panose="020B0502040204020203" pitchFamily="34" charset="0"/>
              </a:rPr>
              <a:t>Questions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0FF6489-6DFE-4F69-9DBB-3BF40ADEF6B6}"/>
              </a:ext>
            </a:extLst>
          </p:cNvPr>
          <p:cNvSpPr txBox="1">
            <a:spLocks/>
          </p:cNvSpPr>
          <p:nvPr/>
        </p:nvSpPr>
        <p:spPr>
          <a:xfrm>
            <a:off x="1259632" y="2516544"/>
            <a:ext cx="6408712" cy="22874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If you are confused about another person's nonverbal signals, don’t  be afraid to ask questions.</a:t>
            </a:r>
          </a:p>
          <a:p>
            <a:pPr algn="just" fontAlgn="base"/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Sometimes simply asking such questions can lend a great deal of     clarity to a situation.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1500" b="1" dirty="0">
                <a:solidFill>
                  <a:srgbClr val="9AD3E9"/>
                </a:solidFill>
                <a:latin typeface="Bahnschrift" panose="020B0502040204020203" pitchFamily="34" charset="0"/>
              </a:rPr>
              <a:t>For Example</a:t>
            </a:r>
          </a:p>
          <a:p>
            <a:pPr marL="0" indent="0" algn="ctr" fontAlgn="base">
              <a:buNone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"So what you are saying is that..."</a:t>
            </a:r>
          </a:p>
          <a:p>
            <a:pPr marL="0" indent="0" algn="ctr" fontAlgn="base">
              <a:buNone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"Do you mean that we should..."</a:t>
            </a:r>
          </a:p>
          <a:p>
            <a:pPr marL="0" indent="0" algn="ctr" fontAlgn="base">
              <a:buNone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"What I'm hearing is that you think..."</a:t>
            </a:r>
          </a:p>
        </p:txBody>
      </p:sp>
    </p:spTree>
    <p:extLst>
      <p:ext uri="{BB962C8B-B14F-4D97-AF65-F5344CB8AC3E}">
        <p14:creationId xmlns:p14="http://schemas.microsoft.com/office/powerpoint/2010/main" val="2671912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A1E7F0-1792-472F-8897-23794D3D15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3848" y="2355726"/>
            <a:ext cx="2736303" cy="576063"/>
          </a:xfrm>
        </p:spPr>
        <p:txBody>
          <a:bodyPr>
            <a:prstTxWarp prst="textButton">
              <a:avLst/>
            </a:prstTxWarp>
          </a:bodyPr>
          <a:lstStyle/>
          <a:p>
            <a:r>
              <a:rPr lang="en-US" sz="4000" dirty="0">
                <a:gradFill flip="none" rotWithShape="1">
                  <a:gsLst>
                    <a:gs pos="0">
                      <a:schemeClr val="accent4">
                        <a:lumMod val="89000"/>
                      </a:schemeClr>
                    </a:gs>
                    <a:gs pos="23000">
                      <a:schemeClr val="accent4">
                        <a:lumMod val="89000"/>
                      </a:schemeClr>
                    </a:gs>
                    <a:gs pos="69000">
                      <a:schemeClr val="accent4">
                        <a:lumMod val="75000"/>
                      </a:schemeClr>
                    </a:gs>
                    <a:gs pos="97000">
                      <a:schemeClr val="accent4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Bahnschrift" panose="020B0502040204020203" pitchFamily="34" charset="0"/>
              </a:rPr>
              <a:t>Thank You</a:t>
            </a:r>
            <a:endParaRPr lang="en-AU" sz="4000" dirty="0"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Bahnschrif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E17DA-C932-4061-AB87-B1680C037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8016" y="2643758"/>
            <a:ext cx="2736303" cy="432048"/>
          </a:xfrm>
          <a:noFill/>
        </p:spPr>
        <p:txBody>
          <a:bodyPr>
            <a:prstTxWarp prst="textArchDown">
              <a:avLst/>
            </a:prstTxWarp>
          </a:bodyPr>
          <a:lstStyle/>
          <a:p>
            <a:r>
              <a:rPr lang="en-US" sz="1800" b="1" dirty="0">
                <a:gradFill flip="none" rotWithShape="1">
                  <a:gsLst>
                    <a:gs pos="0">
                      <a:schemeClr val="accent3">
                        <a:lumMod val="89000"/>
                      </a:schemeClr>
                    </a:gs>
                    <a:gs pos="23000">
                      <a:schemeClr val="accent3">
                        <a:lumMod val="89000"/>
                      </a:schemeClr>
                    </a:gs>
                    <a:gs pos="69000">
                      <a:schemeClr val="accent3">
                        <a:lumMod val="75000"/>
                      </a:schemeClr>
                    </a:gs>
                    <a:gs pos="97000">
                      <a:schemeClr val="accent3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Bahnschrift" panose="020B0502040204020203" pitchFamily="34" charset="0"/>
              </a:rPr>
              <a:t>Any Questions?</a:t>
            </a:r>
            <a:endParaRPr lang="en-AU" sz="1800" b="1" dirty="0">
              <a:gradFill flip="none" rotWithShape="1">
                <a:gsLst>
                  <a:gs pos="0">
                    <a:schemeClr val="accent3">
                      <a:lumMod val="89000"/>
                    </a:schemeClr>
                  </a:gs>
                  <a:gs pos="23000">
                    <a:schemeClr val="accent3">
                      <a:lumMod val="89000"/>
                    </a:schemeClr>
                  </a:gs>
                  <a:gs pos="69000">
                    <a:schemeClr val="accent3">
                      <a:lumMod val="75000"/>
                    </a:schemeClr>
                  </a:gs>
                  <a:gs pos="97000">
                    <a:schemeClr val="accent3">
                      <a:lumMod val="7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854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696129" y="313501"/>
            <a:ext cx="6066845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F68D78"/>
                </a:solidFill>
                <a:latin typeface="Bahnschrift" panose="020B0502040204020203" pitchFamily="34" charset="0"/>
                <a:cs typeface="Arial" pitchFamily="34" charset="0"/>
              </a:rPr>
              <a:t>Table of Content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627422" y="1015018"/>
            <a:ext cx="5876763" cy="653752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E8A4EA"/>
            </a:solidFill>
            <a:ln>
              <a:solidFill>
                <a:srgbClr val="E8A4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E8A4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E8A4EA"/>
            </a:solidFill>
            <a:ln>
              <a:solidFill>
                <a:srgbClr val="E8A4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C30F2E-5CD7-44C2-B4BB-0C37DCD893D2}"/>
              </a:ext>
            </a:extLst>
          </p:cNvPr>
          <p:cNvGrpSpPr/>
          <p:nvPr/>
        </p:nvGrpSpPr>
        <p:grpSpPr>
          <a:xfrm>
            <a:off x="2627422" y="1779662"/>
            <a:ext cx="5876763" cy="653752"/>
            <a:chOff x="1151472" y="3187501"/>
            <a:chExt cx="6552728" cy="914400"/>
          </a:xfrm>
        </p:grpSpPr>
        <p:sp>
          <p:nvSpPr>
            <p:cNvPr id="37" name="Pentagon 4">
              <a:extLst>
                <a:ext uri="{FF2B5EF4-FFF2-40B4-BE49-F238E27FC236}">
                  <a16:creationId xmlns:a16="http://schemas.microsoft.com/office/drawing/2014/main" id="{BFCF457D-1759-408B-A15C-DA80267607F7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9AD3E9"/>
            </a:solidFill>
            <a:ln>
              <a:solidFill>
                <a:srgbClr val="9AD3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38" name="Pentagon 5">
              <a:extLst>
                <a:ext uri="{FF2B5EF4-FFF2-40B4-BE49-F238E27FC236}">
                  <a16:creationId xmlns:a16="http://schemas.microsoft.com/office/drawing/2014/main" id="{454BADCF-3A7A-4679-AC34-2F1901B7667B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9AD3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39" name="Diamond 38">
              <a:extLst>
                <a:ext uri="{FF2B5EF4-FFF2-40B4-BE49-F238E27FC236}">
                  <a16:creationId xmlns:a16="http://schemas.microsoft.com/office/drawing/2014/main" id="{EDBFF2D8-9D13-4ABA-8B87-57125C421514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9AD3E9"/>
            </a:solidFill>
            <a:ln>
              <a:solidFill>
                <a:srgbClr val="9AD3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A1FC85E-FBC5-44E7-B84F-1B009268FA73}"/>
              </a:ext>
            </a:extLst>
          </p:cNvPr>
          <p:cNvGrpSpPr/>
          <p:nvPr/>
        </p:nvGrpSpPr>
        <p:grpSpPr>
          <a:xfrm>
            <a:off x="2644561" y="2571750"/>
            <a:ext cx="5876763" cy="653752"/>
            <a:chOff x="1151472" y="3187501"/>
            <a:chExt cx="6552728" cy="914400"/>
          </a:xfrm>
        </p:grpSpPr>
        <p:sp>
          <p:nvSpPr>
            <p:cNvPr id="41" name="Pentagon 4">
              <a:extLst>
                <a:ext uri="{FF2B5EF4-FFF2-40B4-BE49-F238E27FC236}">
                  <a16:creationId xmlns:a16="http://schemas.microsoft.com/office/drawing/2014/main" id="{AFF4020E-016A-4F6B-BBDC-4E675C42D270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99DABA"/>
            </a:solidFill>
            <a:ln>
              <a:solidFill>
                <a:srgbClr val="99D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42" name="Pentagon 5">
              <a:extLst>
                <a:ext uri="{FF2B5EF4-FFF2-40B4-BE49-F238E27FC236}">
                  <a16:creationId xmlns:a16="http://schemas.microsoft.com/office/drawing/2014/main" id="{C6979EAA-0980-41C1-9CA7-386ACAA033D8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99D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43" name="Diamond 42">
              <a:extLst>
                <a:ext uri="{FF2B5EF4-FFF2-40B4-BE49-F238E27FC236}">
                  <a16:creationId xmlns:a16="http://schemas.microsoft.com/office/drawing/2014/main" id="{DFA4FCFB-CA0C-4B4A-B77D-329B9CD50298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99DABA"/>
            </a:solidFill>
            <a:ln>
              <a:solidFill>
                <a:srgbClr val="99DA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352624E-0A73-4D18-9D2B-53273C160696}"/>
              </a:ext>
            </a:extLst>
          </p:cNvPr>
          <p:cNvGrpSpPr/>
          <p:nvPr/>
        </p:nvGrpSpPr>
        <p:grpSpPr>
          <a:xfrm>
            <a:off x="2638108" y="3363838"/>
            <a:ext cx="5876763" cy="653752"/>
            <a:chOff x="1151472" y="3187501"/>
            <a:chExt cx="6552728" cy="914400"/>
          </a:xfrm>
        </p:grpSpPr>
        <p:sp>
          <p:nvSpPr>
            <p:cNvPr id="45" name="Pentagon 4">
              <a:extLst>
                <a:ext uri="{FF2B5EF4-FFF2-40B4-BE49-F238E27FC236}">
                  <a16:creationId xmlns:a16="http://schemas.microsoft.com/office/drawing/2014/main" id="{FD37A1E2-982D-4D44-8E94-29376136B9B6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B6BDD9"/>
            </a:solidFill>
            <a:ln>
              <a:solidFill>
                <a:srgbClr val="B6BD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46" name="Pentagon 5">
              <a:extLst>
                <a:ext uri="{FF2B5EF4-FFF2-40B4-BE49-F238E27FC236}">
                  <a16:creationId xmlns:a16="http://schemas.microsoft.com/office/drawing/2014/main" id="{7BC432A8-B107-4BA1-B3E3-ADD2936CE0DB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B6BD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C0B3C0E-B304-43C9-96AE-CD34F3BDFB5A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B6BDD9"/>
            </a:solidFill>
            <a:ln>
              <a:solidFill>
                <a:srgbClr val="B6BD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Bahnschrift SemiBold" panose="020B0502040204020203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3244854-440E-41AD-84E7-6644883DEB2C}"/>
              </a:ext>
            </a:extLst>
          </p:cNvPr>
          <p:cNvGrpSpPr/>
          <p:nvPr/>
        </p:nvGrpSpPr>
        <p:grpSpPr>
          <a:xfrm>
            <a:off x="2627422" y="4129509"/>
            <a:ext cx="5876763" cy="653752"/>
            <a:chOff x="1151472" y="3187501"/>
            <a:chExt cx="6552728" cy="914400"/>
          </a:xfrm>
        </p:grpSpPr>
        <p:sp>
          <p:nvSpPr>
            <p:cNvPr id="49" name="Pentagon 4">
              <a:extLst>
                <a:ext uri="{FF2B5EF4-FFF2-40B4-BE49-F238E27FC236}">
                  <a16:creationId xmlns:a16="http://schemas.microsoft.com/office/drawing/2014/main" id="{6D7A8699-B442-42D4-9EF7-E62BA40B1EC3}"/>
                </a:ext>
              </a:extLst>
            </p:cNvPr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rgbClr val="F68D78"/>
            </a:solidFill>
            <a:ln>
              <a:solidFill>
                <a:srgbClr val="F68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50" name="Pentagon 5">
              <a:extLst>
                <a:ext uri="{FF2B5EF4-FFF2-40B4-BE49-F238E27FC236}">
                  <a16:creationId xmlns:a16="http://schemas.microsoft.com/office/drawing/2014/main" id="{FFFAFC14-79F8-4BB3-847F-222145440CB1}"/>
                </a:ext>
              </a:extLst>
            </p:cNvPr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rgbClr val="F68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Bahnschrift SemiBold" panose="020B0502040204020203" pitchFamily="34" charset="0"/>
              </a:endParaRPr>
            </a:p>
          </p:txBody>
        </p:sp>
        <p:sp>
          <p:nvSpPr>
            <p:cNvPr id="51" name="Diamond 50">
              <a:extLst>
                <a:ext uri="{FF2B5EF4-FFF2-40B4-BE49-F238E27FC236}">
                  <a16:creationId xmlns:a16="http://schemas.microsoft.com/office/drawing/2014/main" id="{B7E37D0B-443C-4D8C-BFBE-A66880A81DD0}"/>
                </a:ext>
              </a:extLst>
            </p:cNvPr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rgbClr val="F68D78"/>
            </a:solidFill>
            <a:ln>
              <a:solidFill>
                <a:srgbClr val="F68D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latin typeface="Bahnschrift SemiBold" panose="020B0502040204020203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2911904-8D98-4946-9BF6-FC781F36C939}"/>
              </a:ext>
            </a:extLst>
          </p:cNvPr>
          <p:cNvSpPr txBox="1"/>
          <p:nvPr/>
        </p:nvSpPr>
        <p:spPr>
          <a:xfrm>
            <a:off x="3453578" y="11555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ahnschrift SemiBold" panose="020B0502040204020203" pitchFamily="34" charset="0"/>
              </a:rPr>
              <a:t>Introduction</a:t>
            </a:r>
            <a:r>
              <a:rPr lang="en-US" b="1" baseline="0" dirty="0">
                <a:latin typeface="Bahnschrift SemiBold" panose="020B0502040204020203" pitchFamily="34" charset="0"/>
              </a:rPr>
              <a:t> to Non Verbal Communication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8AB0F2-CCF0-4EAC-B51A-D726F22C090E}"/>
              </a:ext>
            </a:extLst>
          </p:cNvPr>
          <p:cNvSpPr txBox="1"/>
          <p:nvPr/>
        </p:nvSpPr>
        <p:spPr>
          <a:xfrm>
            <a:off x="3458181" y="19260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Types and Importance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51D22F-4539-4964-ADE0-D7F78C9FE3FB}"/>
              </a:ext>
            </a:extLst>
          </p:cNvPr>
          <p:cNvSpPr txBox="1"/>
          <p:nvPr/>
        </p:nvSpPr>
        <p:spPr>
          <a:xfrm>
            <a:off x="3458181" y="27157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ahnschrift SemiBold" panose="020B0502040204020203" pitchFamily="34" charset="0"/>
              </a:rPr>
              <a:t>Barriers Faced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87B0DD-C399-4217-8BE8-E2B43D2F148F}"/>
              </a:ext>
            </a:extLst>
          </p:cNvPr>
          <p:cNvSpPr txBox="1"/>
          <p:nvPr/>
        </p:nvSpPr>
        <p:spPr>
          <a:xfrm>
            <a:off x="3453578" y="35028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ahnschrift SemiBold" panose="020B0502040204020203" pitchFamily="34" charset="0"/>
              </a:rPr>
              <a:t>Barriers</a:t>
            </a:r>
            <a:r>
              <a:rPr lang="en-US" b="1" baseline="0" dirty="0">
                <a:latin typeface="Bahnschrift SemiBold" panose="020B0502040204020203" pitchFamily="34" charset="0"/>
              </a:rPr>
              <a:t> Faced</a:t>
            </a:r>
            <a:endParaRPr lang="en-US" b="1" dirty="0">
              <a:latin typeface="Bahnschrift SemiBold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D351A65-05D3-48F2-A6A8-DC7D080380A4}"/>
              </a:ext>
            </a:extLst>
          </p:cNvPr>
          <p:cNvSpPr txBox="1"/>
          <p:nvPr/>
        </p:nvSpPr>
        <p:spPr>
          <a:xfrm>
            <a:off x="3453578" y="42717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Bahnschrift SemiBold" panose="020B0502040204020203" pitchFamily="34" charset="0"/>
              </a:rPr>
              <a:t>Conclusion and Solution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D90F9DE-9C20-4144-A36E-70B93AE21AEF}"/>
              </a:ext>
            </a:extLst>
          </p:cNvPr>
          <p:cNvSpPr txBox="1"/>
          <p:nvPr/>
        </p:nvSpPr>
        <p:spPr>
          <a:xfrm>
            <a:off x="2881005" y="1153011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1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354EE3B-051B-4CC9-9217-26852677E633}"/>
              </a:ext>
            </a:extLst>
          </p:cNvPr>
          <p:cNvSpPr txBox="1"/>
          <p:nvPr/>
        </p:nvSpPr>
        <p:spPr>
          <a:xfrm>
            <a:off x="2881005" y="194609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2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A13732-4DC8-4B9E-AB89-F0D861FF68E7}"/>
              </a:ext>
            </a:extLst>
          </p:cNvPr>
          <p:cNvSpPr txBox="1"/>
          <p:nvPr/>
        </p:nvSpPr>
        <p:spPr>
          <a:xfrm>
            <a:off x="2881005" y="27181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3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9E19F2-7FF6-483E-B89A-6693EE1B68B3}"/>
              </a:ext>
            </a:extLst>
          </p:cNvPr>
          <p:cNvSpPr txBox="1"/>
          <p:nvPr/>
        </p:nvSpPr>
        <p:spPr>
          <a:xfrm>
            <a:off x="2881005" y="349462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4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31D51D7-015F-40B7-92BE-98234F83AEF6}"/>
              </a:ext>
            </a:extLst>
          </p:cNvPr>
          <p:cNvSpPr txBox="1"/>
          <p:nvPr/>
        </p:nvSpPr>
        <p:spPr>
          <a:xfrm>
            <a:off x="2881005" y="42742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  <a:t>5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3" descr="C:\Users\dell\Downloads\pngwing.com (1).png">
            <a:extLst>
              <a:ext uri="{FF2B5EF4-FFF2-40B4-BE49-F238E27FC236}">
                <a16:creationId xmlns:a16="http://schemas.microsoft.com/office/drawing/2014/main" id="{1FD6543E-7B4C-4CBC-9DA8-412A5D50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75800"/>
            <a:ext cx="1256042" cy="1365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B186D4-0512-4B97-A92F-18820A676C30}"/>
              </a:ext>
            </a:extLst>
          </p:cNvPr>
          <p:cNvSpPr txBox="1"/>
          <p:nvPr/>
        </p:nvSpPr>
        <p:spPr>
          <a:xfrm>
            <a:off x="1394147" y="1149574"/>
            <a:ext cx="6355706" cy="1766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Non-Verbal communication?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it really effective?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report published by IJRAR (International Journal of     Research and Analytical Reviews), shows 55% of the      meaning of the message is through the face and body.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B01DD-C907-4802-9DAB-A61C98C00768}"/>
              </a:ext>
            </a:extLst>
          </p:cNvPr>
          <p:cNvSpPr/>
          <p:nvPr/>
        </p:nvSpPr>
        <p:spPr>
          <a:xfrm>
            <a:off x="1679255" y="247681"/>
            <a:ext cx="5819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rgbClr val="4DC78A"/>
                </a:solidFill>
                <a:latin typeface="Bahnschrift" panose="020B0502040204020203" pitchFamily="34" charset="0"/>
              </a:rPr>
              <a:t>Non Verbal Communication</a:t>
            </a:r>
          </a:p>
        </p:txBody>
      </p:sp>
      <p:pic>
        <p:nvPicPr>
          <p:cNvPr id="16" name="Picture 9" descr="C:\Users\dell\Downloads\dlf.pt-ok-sign-png-443334.png">
            <a:extLst>
              <a:ext uri="{FF2B5EF4-FFF2-40B4-BE49-F238E27FC236}">
                <a16:creationId xmlns:a16="http://schemas.microsoft.com/office/drawing/2014/main" id="{216873DC-0A6B-49F9-A126-C33515790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1" y="3250556"/>
            <a:ext cx="1080120" cy="119050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1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48AA8F-DB22-475D-835F-4A4E83A5C55A}"/>
              </a:ext>
            </a:extLst>
          </p:cNvPr>
          <p:cNvSpPr txBox="1"/>
          <p:nvPr/>
        </p:nvSpPr>
        <p:spPr>
          <a:xfrm>
            <a:off x="755576" y="1250779"/>
            <a:ext cx="3528392" cy="2641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Expressions and Body            language are much harder to “fake”</a:t>
            </a: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person may involuntarily  make a face or gesture, due   to his lack of control over his    emotions</a:t>
            </a:r>
          </a:p>
          <a:p>
            <a:pPr marL="285750" indent="-285750" algn="ctr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Facing barriers and problems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FE868E-D09F-48E3-A4EA-FA4EFBF859BA}"/>
              </a:ext>
            </a:extLst>
          </p:cNvPr>
          <p:cNvSpPr/>
          <p:nvPr/>
        </p:nvSpPr>
        <p:spPr>
          <a:xfrm>
            <a:off x="1679255" y="247681"/>
            <a:ext cx="581922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solidFill>
                  <a:srgbClr val="E8A4EA"/>
                </a:solidFill>
                <a:latin typeface="Bahnschrift" panose="020B0502040204020203" pitchFamily="34" charset="0"/>
              </a:rPr>
              <a:t>Non Verbal Communication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30E2B8-8157-4D6F-83FB-7B372D67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265" y="1131590"/>
            <a:ext cx="3338159" cy="323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1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6C05-FDB5-449E-BC3C-02DF77E6948E}"/>
              </a:ext>
            </a:extLst>
          </p:cNvPr>
          <p:cNvSpPr txBox="1">
            <a:spLocks/>
          </p:cNvSpPr>
          <p:nvPr/>
        </p:nvSpPr>
        <p:spPr>
          <a:xfrm>
            <a:off x="1061649" y="1063367"/>
            <a:ext cx="3621542" cy="127498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repeat, accent and                 complement a verbal message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Creates an image in the listener’s  mind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B0BE3E-8F03-445E-AEE0-878C956A33E0}"/>
              </a:ext>
            </a:extLst>
          </p:cNvPr>
          <p:cNvSpPr/>
          <p:nvPr/>
        </p:nvSpPr>
        <p:spPr>
          <a:xfrm>
            <a:off x="3319931" y="247681"/>
            <a:ext cx="253787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F8B2A3"/>
                </a:solidFill>
                <a:latin typeface="Bahnschrift" panose="020B0502040204020203" pitchFamily="34" charset="0"/>
              </a:rPr>
              <a:t>Importance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C4343-4C34-43BA-97ED-3418BBB7553A}"/>
              </a:ext>
            </a:extLst>
          </p:cNvPr>
          <p:cNvSpPr txBox="1"/>
          <p:nvPr/>
        </p:nvSpPr>
        <p:spPr>
          <a:xfrm>
            <a:off x="4860032" y="1059582"/>
            <a:ext cx="3063519" cy="1229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Makes a conversation          becomes engaging and                  interactive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Changes meaning of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A0F52-11CE-49AF-824A-04B6CC287367}"/>
              </a:ext>
            </a:extLst>
          </p:cNvPr>
          <p:cNvSpPr txBox="1"/>
          <p:nvPr/>
        </p:nvSpPr>
        <p:spPr>
          <a:xfrm>
            <a:off x="4611183" y="3058428"/>
            <a:ext cx="3312368" cy="148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b="1" dirty="0">
                <a:solidFill>
                  <a:srgbClr val="4DC78A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“The most important thing in         communication is to hear what      isn’t being said.”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rgbClr val="4DC78A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Peter F. Drucker, a well-known  management consultant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F4CA9-16A3-43A5-AB1D-694D632D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2" y="3078765"/>
            <a:ext cx="3524742" cy="1448002"/>
          </a:xfrm>
          <a:prstGeom prst="rect">
            <a:avLst/>
          </a:prstGeom>
          <a:ln w="38100" cap="sq">
            <a:solidFill>
              <a:srgbClr val="98DFBB"/>
            </a:solidFill>
            <a:prstDash val="solid"/>
            <a:miter lim="800000"/>
          </a:ln>
          <a:effectLst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C9D2FF-FB03-4EB7-AA77-AB309E08DC14}"/>
              </a:ext>
            </a:extLst>
          </p:cNvPr>
          <p:cNvSpPr txBox="1"/>
          <p:nvPr/>
        </p:nvSpPr>
        <p:spPr>
          <a:xfrm>
            <a:off x="2702971" y="2395729"/>
            <a:ext cx="3672408" cy="336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Contradiction, non-verbal prevails</a:t>
            </a:r>
          </a:p>
        </p:txBody>
      </p:sp>
    </p:spTree>
    <p:extLst>
      <p:ext uri="{BB962C8B-B14F-4D97-AF65-F5344CB8AC3E}">
        <p14:creationId xmlns:p14="http://schemas.microsoft.com/office/powerpoint/2010/main" val="77041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F85DA6F-BDF6-4B30-98DC-FBBE2507E1C8}"/>
              </a:ext>
            </a:extLst>
          </p:cNvPr>
          <p:cNvSpPr/>
          <p:nvPr/>
        </p:nvSpPr>
        <p:spPr>
          <a:xfrm>
            <a:off x="3785537" y="268404"/>
            <a:ext cx="13676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B6BDD9"/>
                </a:solidFill>
                <a:latin typeface="Bahnschrift" panose="020B0502040204020203" pitchFamily="34" charset="0"/>
              </a:rPr>
              <a:t>Types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E19650A-5D89-46CB-AB7A-2BD9C6B809F5}"/>
              </a:ext>
            </a:extLst>
          </p:cNvPr>
          <p:cNvGrpSpPr/>
          <p:nvPr/>
        </p:nvGrpSpPr>
        <p:grpSpPr>
          <a:xfrm>
            <a:off x="4124761" y="1184766"/>
            <a:ext cx="648072" cy="351019"/>
            <a:chOff x="2391994" y="1635646"/>
            <a:chExt cx="805454" cy="1584088"/>
          </a:xfrm>
          <a:solidFill>
            <a:srgbClr val="99DABA"/>
          </a:solidFill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BF3AB58-AE3D-4A17-A595-3ECF0514901B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F54262-CCBE-4D94-83E6-41CBB85325B5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DD6A60-7695-4F11-BA07-82F7C140C222}"/>
              </a:ext>
            </a:extLst>
          </p:cNvPr>
          <p:cNvGrpSpPr/>
          <p:nvPr/>
        </p:nvGrpSpPr>
        <p:grpSpPr>
          <a:xfrm rot="10800000">
            <a:off x="4124763" y="1130722"/>
            <a:ext cx="648072" cy="560538"/>
            <a:chOff x="2391994" y="1635646"/>
            <a:chExt cx="805454" cy="1584088"/>
          </a:xfrm>
          <a:solidFill>
            <a:srgbClr val="F68D78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8F4643-78E8-4505-A781-9BD364F1B1A6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65F04C19-EF7D-48A4-9434-0EB7C0B442E3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D387863-943A-4D95-96E7-982F909BC37D}"/>
              </a:ext>
            </a:extLst>
          </p:cNvPr>
          <p:cNvGrpSpPr/>
          <p:nvPr/>
        </p:nvGrpSpPr>
        <p:grpSpPr>
          <a:xfrm>
            <a:off x="1779584" y="1184757"/>
            <a:ext cx="648072" cy="351019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0ECB1ED-86C0-48F1-A018-AE3823630F44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D5B55D9-F4C0-4E04-AD5D-C2E65B2E07E4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026F821-1D47-45E9-9870-116BF55380AD}"/>
              </a:ext>
            </a:extLst>
          </p:cNvPr>
          <p:cNvGrpSpPr/>
          <p:nvPr/>
        </p:nvGrpSpPr>
        <p:grpSpPr>
          <a:xfrm rot="10800000">
            <a:off x="1779586" y="1130713"/>
            <a:ext cx="648072" cy="560547"/>
            <a:chOff x="2391994" y="1635646"/>
            <a:chExt cx="805454" cy="1584088"/>
          </a:xfrm>
          <a:solidFill>
            <a:srgbClr val="73B3CE"/>
          </a:solidFill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6723569-7BC8-4D5E-83B8-0C3CD4CE5F3B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71" name="Isosceles Triangle 70">
              <a:extLst>
                <a:ext uri="{FF2B5EF4-FFF2-40B4-BE49-F238E27FC236}">
                  <a16:creationId xmlns:a16="http://schemas.microsoft.com/office/drawing/2014/main" id="{6DBBADCE-7DBC-425C-9D36-E201B724F438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56F6D6-BFBE-486F-AD74-8B318AA1086C}"/>
              </a:ext>
            </a:extLst>
          </p:cNvPr>
          <p:cNvGrpSpPr/>
          <p:nvPr/>
        </p:nvGrpSpPr>
        <p:grpSpPr>
          <a:xfrm>
            <a:off x="6516214" y="1184746"/>
            <a:ext cx="648072" cy="351019"/>
            <a:chOff x="2391994" y="1635646"/>
            <a:chExt cx="805454" cy="1584088"/>
          </a:xfrm>
          <a:solidFill>
            <a:srgbClr val="B9C1DE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3EFBB45-132C-4762-9859-35B62D817D51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9B61E3B-76E8-4263-BF4F-526181AF211A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0E37CA-235F-4DC2-AFEE-24F90357B15A}"/>
              </a:ext>
            </a:extLst>
          </p:cNvPr>
          <p:cNvGrpSpPr/>
          <p:nvPr/>
        </p:nvGrpSpPr>
        <p:grpSpPr>
          <a:xfrm rot="10800000">
            <a:off x="6516216" y="1130702"/>
            <a:ext cx="648072" cy="560558"/>
            <a:chOff x="2391994" y="1635646"/>
            <a:chExt cx="805454" cy="1584088"/>
          </a:xfrm>
          <a:solidFill>
            <a:srgbClr val="E8A4EA"/>
          </a:solidFill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806FB04F-434A-4D33-BDB3-C27FB7B8024C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8FD131A7-EFC0-4D18-8A87-1405A10961B3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0F38A2DE-EC8C-45EA-897F-854622066428}"/>
              </a:ext>
            </a:extLst>
          </p:cNvPr>
          <p:cNvSpPr txBox="1"/>
          <p:nvPr/>
        </p:nvSpPr>
        <p:spPr>
          <a:xfrm>
            <a:off x="1440357" y="1690960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Appearance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543CD0C-BCFB-434B-B860-F11AEC059552}"/>
              </a:ext>
            </a:extLst>
          </p:cNvPr>
          <p:cNvSpPr txBox="1"/>
          <p:nvPr/>
        </p:nvSpPr>
        <p:spPr>
          <a:xfrm>
            <a:off x="3602702" y="1691260"/>
            <a:ext cx="1692187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Body Language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4C3D9E3-94E3-458B-94B5-D7082BBAB9B5}"/>
              </a:ext>
            </a:extLst>
          </p:cNvPr>
          <p:cNvSpPr txBox="1"/>
          <p:nvPr/>
        </p:nvSpPr>
        <p:spPr>
          <a:xfrm>
            <a:off x="6176990" y="1691260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Expressions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D6F701-8207-4ABD-90C5-EB15F8374FB9}"/>
              </a:ext>
            </a:extLst>
          </p:cNvPr>
          <p:cNvGrpSpPr/>
          <p:nvPr/>
        </p:nvGrpSpPr>
        <p:grpSpPr>
          <a:xfrm>
            <a:off x="4124761" y="2418387"/>
            <a:ext cx="648072" cy="351019"/>
            <a:chOff x="2391994" y="1635646"/>
            <a:chExt cx="805454" cy="1584088"/>
          </a:xfrm>
          <a:solidFill>
            <a:srgbClr val="B9C1DE"/>
          </a:solidFill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FEB96E5-53A5-4CFB-B605-1EDA1ABC267D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2A520422-923B-485E-9DB4-EB1C76BF7BD4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846B4D0-1A3A-45BE-A60C-31909981817E}"/>
              </a:ext>
            </a:extLst>
          </p:cNvPr>
          <p:cNvGrpSpPr/>
          <p:nvPr/>
        </p:nvGrpSpPr>
        <p:grpSpPr>
          <a:xfrm rot="10800000">
            <a:off x="4124763" y="2364343"/>
            <a:ext cx="648072" cy="560538"/>
            <a:chOff x="2391994" y="1635646"/>
            <a:chExt cx="805454" cy="1584088"/>
          </a:xfrm>
          <a:solidFill>
            <a:srgbClr val="9AD3E9"/>
          </a:solidFill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40DA0E1-13BB-4ED9-BFA1-B8ED2816295F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18BE8A1C-2724-44E4-9B21-AFE52543F3E5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8F1066D-73A5-40C7-8CD4-13B9406D4413}"/>
              </a:ext>
            </a:extLst>
          </p:cNvPr>
          <p:cNvGrpSpPr/>
          <p:nvPr/>
        </p:nvGrpSpPr>
        <p:grpSpPr>
          <a:xfrm>
            <a:off x="1779584" y="2418378"/>
            <a:ext cx="648072" cy="351019"/>
            <a:chOff x="2391994" y="1635646"/>
            <a:chExt cx="805454" cy="1584088"/>
          </a:xfrm>
          <a:solidFill>
            <a:srgbClr val="4DC78A"/>
          </a:solidFill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5192FB2-B093-426B-9E85-5884B5A11853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32ED9EAA-6423-407A-BF01-A7A4BAFDBDF3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386DE74-824F-4EBD-9982-D9F56093D4D8}"/>
              </a:ext>
            </a:extLst>
          </p:cNvPr>
          <p:cNvGrpSpPr/>
          <p:nvPr/>
        </p:nvGrpSpPr>
        <p:grpSpPr>
          <a:xfrm rot="10800000">
            <a:off x="1779586" y="2364334"/>
            <a:ext cx="648072" cy="560547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895B0B3-EB11-4C2D-898D-A9598ABC0ECD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8E39D74F-6A42-4D32-BA0A-2DFF88E4087D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1E80078-7438-41D7-8CBA-69B1C81B4BFE}"/>
              </a:ext>
            </a:extLst>
          </p:cNvPr>
          <p:cNvGrpSpPr/>
          <p:nvPr/>
        </p:nvGrpSpPr>
        <p:grpSpPr>
          <a:xfrm>
            <a:off x="6516214" y="2418367"/>
            <a:ext cx="648072" cy="351019"/>
            <a:chOff x="2391994" y="1635646"/>
            <a:chExt cx="805454" cy="1584088"/>
          </a:xfrm>
          <a:solidFill>
            <a:srgbClr val="73B3CE"/>
          </a:solidFill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9151A8A9-08E8-45CE-A97F-7F0080A68C81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C78DC5E7-1B61-4E55-969D-61516C12A0E7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40EB9C8-C78B-424F-99CC-164CEE11C41E}"/>
              </a:ext>
            </a:extLst>
          </p:cNvPr>
          <p:cNvGrpSpPr/>
          <p:nvPr/>
        </p:nvGrpSpPr>
        <p:grpSpPr>
          <a:xfrm rot="10800000">
            <a:off x="6516216" y="2364323"/>
            <a:ext cx="648072" cy="560558"/>
            <a:chOff x="2391994" y="1635646"/>
            <a:chExt cx="805454" cy="1584088"/>
          </a:xfrm>
          <a:solidFill>
            <a:srgbClr val="4DC78A"/>
          </a:solidFill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617BF924-2A33-47F6-B62D-9B20ABA9DE5E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493A4123-AE1C-4507-8E3C-872A11E4DDB6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CF0FC728-A667-4519-87C1-74ABF7B6F061}"/>
              </a:ext>
            </a:extLst>
          </p:cNvPr>
          <p:cNvSpPr txBox="1"/>
          <p:nvPr/>
        </p:nvSpPr>
        <p:spPr>
          <a:xfrm>
            <a:off x="1449686" y="2924580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Proxemics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A898D23D-EA47-4E86-A67F-DCA19E6B3F57}"/>
              </a:ext>
            </a:extLst>
          </p:cNvPr>
          <p:cNvSpPr txBox="1"/>
          <p:nvPr/>
        </p:nvSpPr>
        <p:spPr>
          <a:xfrm>
            <a:off x="3785537" y="2930186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Oculesics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38E9C4C-B303-4FC4-A6D4-FD37A89473E9}"/>
              </a:ext>
            </a:extLst>
          </p:cNvPr>
          <p:cNvSpPr txBox="1"/>
          <p:nvPr/>
        </p:nvSpPr>
        <p:spPr>
          <a:xfrm>
            <a:off x="6176990" y="2924881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Haptics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90D8DE9-A0DE-4711-8249-BC6F1F76E3CC}"/>
              </a:ext>
            </a:extLst>
          </p:cNvPr>
          <p:cNvGrpSpPr/>
          <p:nvPr/>
        </p:nvGrpSpPr>
        <p:grpSpPr>
          <a:xfrm>
            <a:off x="4124761" y="3650785"/>
            <a:ext cx="648072" cy="351019"/>
            <a:chOff x="2391994" y="1635646"/>
            <a:chExt cx="805454" cy="1584088"/>
          </a:xfrm>
          <a:solidFill>
            <a:srgbClr val="E8A4EA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CE11CDB-7315-40BD-B0FE-044EC3403BC4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0FD9CF1C-26A9-4CCE-9B33-C254A79EAC4B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472148A-696F-43D7-9E80-B099C9A56168}"/>
              </a:ext>
            </a:extLst>
          </p:cNvPr>
          <p:cNvGrpSpPr/>
          <p:nvPr/>
        </p:nvGrpSpPr>
        <p:grpSpPr>
          <a:xfrm rot="10800000">
            <a:off x="4124763" y="3596741"/>
            <a:ext cx="648072" cy="560538"/>
            <a:chOff x="2391994" y="1635646"/>
            <a:chExt cx="805454" cy="1584088"/>
          </a:xfrm>
          <a:solidFill>
            <a:srgbClr val="F68D78"/>
          </a:solidFill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2B6D210-0FAB-4691-8247-185A48B1217B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9B6364F4-2F85-4530-9F03-3D3045D92EA9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63F3573-0615-428E-B4BD-1B4A0907FFD1}"/>
              </a:ext>
            </a:extLst>
          </p:cNvPr>
          <p:cNvGrpSpPr/>
          <p:nvPr/>
        </p:nvGrpSpPr>
        <p:grpSpPr>
          <a:xfrm>
            <a:off x="1779584" y="3650776"/>
            <a:ext cx="648072" cy="351019"/>
            <a:chOff x="2391994" y="1635646"/>
            <a:chExt cx="805454" cy="1584088"/>
          </a:xfrm>
          <a:solidFill>
            <a:srgbClr val="F68D78"/>
          </a:solidFill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AAA0FE4-4CE1-4826-881C-F778D2409727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73F0C3E2-B5F8-436F-845E-AFFCB2274B5B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71F791-A34D-4DCB-89BE-86882E0F954B}"/>
              </a:ext>
            </a:extLst>
          </p:cNvPr>
          <p:cNvGrpSpPr/>
          <p:nvPr/>
        </p:nvGrpSpPr>
        <p:grpSpPr>
          <a:xfrm rot="10800000">
            <a:off x="1779586" y="3596732"/>
            <a:ext cx="648072" cy="560547"/>
            <a:chOff x="2391994" y="1635646"/>
            <a:chExt cx="805454" cy="1584088"/>
          </a:xfrm>
          <a:solidFill>
            <a:srgbClr val="B9C1DE"/>
          </a:solidFill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A7D40C1-1299-484E-B3C5-12C5C59B4E8C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CC64B35-9F14-4E2E-B050-7174C72E4223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2004BEED-4AF4-45E3-91C5-6FD44AF3EF6F}"/>
              </a:ext>
            </a:extLst>
          </p:cNvPr>
          <p:cNvGrpSpPr/>
          <p:nvPr/>
        </p:nvGrpSpPr>
        <p:grpSpPr>
          <a:xfrm>
            <a:off x="6516214" y="3650765"/>
            <a:ext cx="648072" cy="351019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FD3C0F4-0AFC-4D36-A77B-CD693CED2131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5C254B1D-2927-4B86-842D-01D9D2D085E0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632126C-E965-43CF-96C6-C46F44CFAFD5}"/>
              </a:ext>
            </a:extLst>
          </p:cNvPr>
          <p:cNvGrpSpPr/>
          <p:nvPr/>
        </p:nvGrpSpPr>
        <p:grpSpPr>
          <a:xfrm rot="10800000">
            <a:off x="6516216" y="3596721"/>
            <a:ext cx="648072" cy="560558"/>
            <a:chOff x="2391994" y="1635646"/>
            <a:chExt cx="805454" cy="1584088"/>
          </a:xfrm>
          <a:solidFill>
            <a:srgbClr val="73B3CE"/>
          </a:solidFill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1695035-0F74-4E8B-9073-44A4A336470F}"/>
                </a:ext>
              </a:extLst>
            </p:cNvPr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solidFill>
                  <a:schemeClr val="bg1"/>
                </a:solidFill>
              </a:endParaRPr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8CB75F39-10E9-4E88-8DD9-1AE9A907E1B7}"/>
                </a:ext>
              </a:extLst>
            </p:cNvPr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648626A5-7B21-4F9A-B898-B4D2BE042B66}"/>
              </a:ext>
            </a:extLst>
          </p:cNvPr>
          <p:cNvSpPr txBox="1"/>
          <p:nvPr/>
        </p:nvSpPr>
        <p:spPr>
          <a:xfrm>
            <a:off x="1427386" y="4167935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0CEA9E0-6837-4EA8-8D0B-471C36B9933B}"/>
              </a:ext>
            </a:extLst>
          </p:cNvPr>
          <p:cNvSpPr txBox="1"/>
          <p:nvPr/>
        </p:nvSpPr>
        <p:spPr>
          <a:xfrm>
            <a:off x="3785537" y="4162584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Vocalics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312813C-6834-4654-B929-720FCDF223BE}"/>
              </a:ext>
            </a:extLst>
          </p:cNvPr>
          <p:cNvSpPr txBox="1"/>
          <p:nvPr/>
        </p:nvSpPr>
        <p:spPr>
          <a:xfrm>
            <a:off x="6176990" y="4157279"/>
            <a:ext cx="1326520" cy="332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AU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 SemiBol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Chronemics</a:t>
            </a:r>
            <a:endParaRPr lang="en-AU" sz="18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Bahnschrift SemiBol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B47C2C4-94F0-43D9-89E2-6AA57FE9F54E}"/>
              </a:ext>
            </a:extLst>
          </p:cNvPr>
          <p:cNvSpPr txBox="1"/>
          <p:nvPr/>
        </p:nvSpPr>
        <p:spPr>
          <a:xfrm>
            <a:off x="1976406" y="1317096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1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AB5DB702-707B-4A54-9387-9680CABDEE5B}"/>
              </a:ext>
            </a:extLst>
          </p:cNvPr>
          <p:cNvSpPr txBox="1"/>
          <p:nvPr/>
        </p:nvSpPr>
        <p:spPr>
          <a:xfrm>
            <a:off x="4316366" y="1310336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2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33036C5-76DD-4E9F-A00E-5AEA40CC98FA}"/>
              </a:ext>
            </a:extLst>
          </p:cNvPr>
          <p:cNvSpPr txBox="1"/>
          <p:nvPr/>
        </p:nvSpPr>
        <p:spPr>
          <a:xfrm>
            <a:off x="6707820" y="1310336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3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ACBD04CA-9BCE-4C3E-BC6D-567AF0F53F71}"/>
              </a:ext>
            </a:extLst>
          </p:cNvPr>
          <p:cNvSpPr txBox="1"/>
          <p:nvPr/>
        </p:nvSpPr>
        <p:spPr>
          <a:xfrm>
            <a:off x="1976406" y="2555549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4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8865E81-FCAC-4E44-9B57-86E9BADA078E}"/>
              </a:ext>
            </a:extLst>
          </p:cNvPr>
          <p:cNvSpPr txBox="1"/>
          <p:nvPr/>
        </p:nvSpPr>
        <p:spPr>
          <a:xfrm>
            <a:off x="4311156" y="2555549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5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0E3C057-D208-40EB-B918-E55BA12FD4A4}"/>
              </a:ext>
            </a:extLst>
          </p:cNvPr>
          <p:cNvSpPr txBox="1"/>
          <p:nvPr/>
        </p:nvSpPr>
        <p:spPr>
          <a:xfrm>
            <a:off x="6698030" y="2547878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6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7F497EC-AFBC-4623-80F1-5BE74EC63E5C}"/>
              </a:ext>
            </a:extLst>
          </p:cNvPr>
          <p:cNvSpPr txBox="1"/>
          <p:nvPr/>
        </p:nvSpPr>
        <p:spPr>
          <a:xfrm>
            <a:off x="1971189" y="3794475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7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A1BAA39-758F-42DC-984C-A12B343A1B28}"/>
              </a:ext>
            </a:extLst>
          </p:cNvPr>
          <p:cNvSpPr txBox="1"/>
          <p:nvPr/>
        </p:nvSpPr>
        <p:spPr>
          <a:xfrm>
            <a:off x="4311155" y="3787947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8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40B29AA-DFA1-4D8A-9883-6D5B2FE1F2C5}"/>
              </a:ext>
            </a:extLst>
          </p:cNvPr>
          <p:cNvSpPr txBox="1"/>
          <p:nvPr/>
        </p:nvSpPr>
        <p:spPr>
          <a:xfrm>
            <a:off x="6707820" y="3773645"/>
            <a:ext cx="2648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mbria Math" panose="02040503050406030204" pitchFamily="18" charset="0"/>
              </a:rPr>
              <a:t>9</a:t>
            </a:r>
            <a:endParaRPr lang="en-AU" b="1" dirty="0">
              <a:solidFill>
                <a:schemeClr val="bg1"/>
              </a:solidFill>
              <a:latin typeface="Bahnschrift" panose="020B0502040204020203" pitchFamily="34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95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AF4F-CEB9-47C2-B6F0-2596CD59490A}"/>
              </a:ext>
            </a:extLst>
          </p:cNvPr>
          <p:cNvSpPr txBox="1">
            <a:spLocks/>
          </p:cNvSpPr>
          <p:nvPr/>
        </p:nvSpPr>
        <p:spPr>
          <a:xfrm>
            <a:off x="539552" y="1203598"/>
            <a:ext cx="4392488" cy="26216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First non-verbal message on which a perception is made.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Incudes one’s gender, dress, hair      style, accessories, and the overall     attractiveness. 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AU" sz="1800" b="1" dirty="0">
                <a:solidFill>
                  <a:srgbClr val="FF961D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not give too much importance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AU" sz="1800" b="1" dirty="0">
                <a:solidFill>
                  <a:srgbClr val="FF961D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“Don’t judge a book by its cover.”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B3025-D3FD-4BB4-9E57-F989996A1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325" t="2321" r="2325" b="2555"/>
          <a:stretch/>
        </p:blipFill>
        <p:spPr>
          <a:xfrm>
            <a:off x="5364088" y="1254298"/>
            <a:ext cx="3240360" cy="3240361"/>
          </a:xfrm>
          <a:prstGeom prst="rect">
            <a:avLst/>
          </a:prstGeom>
          <a:ln w="38100" cap="sq">
            <a:solidFill>
              <a:srgbClr val="FF961D"/>
            </a:solidFill>
            <a:prstDash val="solid"/>
            <a:miter lim="800000"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5B97E2-30BC-4BAD-888A-2DEEB6A0949D}"/>
              </a:ext>
            </a:extLst>
          </p:cNvPr>
          <p:cNvSpPr/>
          <p:nvPr/>
        </p:nvSpPr>
        <p:spPr>
          <a:xfrm>
            <a:off x="3319931" y="247681"/>
            <a:ext cx="26548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73B3CE"/>
                </a:solidFill>
                <a:latin typeface="Bahnschrift" panose="020B0502040204020203" pitchFamily="34" charset="0"/>
              </a:rPr>
              <a:t>Appearance</a:t>
            </a:r>
          </a:p>
        </p:txBody>
      </p:sp>
    </p:spTree>
    <p:extLst>
      <p:ext uri="{BB962C8B-B14F-4D97-AF65-F5344CB8AC3E}">
        <p14:creationId xmlns:p14="http://schemas.microsoft.com/office/powerpoint/2010/main" val="1399471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E43880-4E01-4154-AD3B-F0C481A926F1}"/>
              </a:ext>
            </a:extLst>
          </p:cNvPr>
          <p:cNvSpPr/>
          <p:nvPr/>
        </p:nvSpPr>
        <p:spPr>
          <a:xfrm>
            <a:off x="0" y="1112344"/>
            <a:ext cx="5868144" cy="4031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2344A-E6DB-4730-9207-CB826C1778B4}"/>
              </a:ext>
            </a:extLst>
          </p:cNvPr>
          <p:cNvSpPr txBox="1">
            <a:spLocks/>
          </p:cNvSpPr>
          <p:nvPr/>
        </p:nvSpPr>
        <p:spPr>
          <a:xfrm>
            <a:off x="420507" y="1112344"/>
            <a:ext cx="5667980" cy="201796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Posture and Movement indicates your Confidence and Personality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Close Posture – Nervousness/ Closed Personality 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Posture – Confidence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speaker fluctuates between them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Movement adds energy and variety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Standing Frozen on one point indicates nervousness</a:t>
            </a:r>
            <a:endParaRPr lang="en-AU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DF7D04-6055-4103-9279-8AF686EA9973}"/>
              </a:ext>
            </a:extLst>
          </p:cNvPr>
          <p:cNvSpPr/>
          <p:nvPr/>
        </p:nvSpPr>
        <p:spPr>
          <a:xfrm>
            <a:off x="2900709" y="267494"/>
            <a:ext cx="346601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b="1" dirty="0">
                <a:solidFill>
                  <a:srgbClr val="99DABA"/>
                </a:solidFill>
                <a:latin typeface="Bahnschrift" panose="020B0502040204020203" pitchFamily="34" charset="0"/>
              </a:rPr>
              <a:t>Body Language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4EF52B-1188-446E-9846-137657057E8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2840" y="3400377"/>
            <a:ext cx="598601" cy="12721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643C26-A5FA-418F-A60E-9D559106F1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19777" y="3379502"/>
            <a:ext cx="677706" cy="13067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1512D4-A963-4306-A67B-E3235F303E2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5375" y="3359506"/>
            <a:ext cx="1227068" cy="1306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914201E-8C0A-4371-B392-FED79704F40E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1155" y="3375089"/>
            <a:ext cx="1355670" cy="13112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EDD9C6A-1021-4534-855B-D6C35D5985A0}"/>
              </a:ext>
            </a:extLst>
          </p:cNvPr>
          <p:cNvSpPr txBox="1"/>
          <p:nvPr/>
        </p:nvSpPr>
        <p:spPr>
          <a:xfrm>
            <a:off x="6631714" y="3237853"/>
            <a:ext cx="1604307" cy="3415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b="1" dirty="0">
                <a:solidFill>
                  <a:srgbClr val="B44E08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Postures</a:t>
            </a:r>
            <a:endParaRPr lang="en-AU" sz="1600" b="1" dirty="0">
              <a:solidFill>
                <a:srgbClr val="B44E08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8E4FCD-1DF7-4F16-A0DB-0B3A89D609B8}"/>
              </a:ext>
            </a:extLst>
          </p:cNvPr>
          <p:cNvSpPr txBox="1"/>
          <p:nvPr/>
        </p:nvSpPr>
        <p:spPr>
          <a:xfrm>
            <a:off x="7807845" y="1087015"/>
            <a:ext cx="7106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EAA40F"/>
                </a:solidFill>
                <a:latin typeface="Bahnschrift" panose="020B0502040204020203" pitchFamily="34" charset="0"/>
              </a:rPr>
              <a:t>Upright</a:t>
            </a:r>
            <a:endParaRPr lang="en-AU" sz="1200" dirty="0">
              <a:solidFill>
                <a:srgbClr val="EAA40F"/>
              </a:solidFill>
              <a:latin typeface="Bahnschrift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C6D5D6-B8F4-470D-854C-E76B1901B684}"/>
              </a:ext>
            </a:extLst>
          </p:cNvPr>
          <p:cNvSpPr txBox="1"/>
          <p:nvPr/>
        </p:nvSpPr>
        <p:spPr>
          <a:xfrm>
            <a:off x="7078565" y="1017763"/>
            <a:ext cx="71060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EAA212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Forward</a:t>
            </a:r>
            <a:r>
              <a:rPr lang="en-AU" sz="1050" dirty="0">
                <a:solidFill>
                  <a:srgbClr val="EAA212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Head</a:t>
            </a:r>
            <a:endParaRPr lang="en-AU" sz="1400" dirty="0">
              <a:solidFill>
                <a:srgbClr val="EAA212"/>
              </a:solidFill>
              <a:latin typeface="Bahnschrift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E72CE9-0603-445F-A9C2-3EA2D2944A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5587" y="1375681"/>
            <a:ext cx="2336558" cy="19150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BA7A3-6890-47B0-BC39-BF0823A1942A}"/>
              </a:ext>
            </a:extLst>
          </p:cNvPr>
          <p:cNvSpPr txBox="1"/>
          <p:nvPr/>
        </p:nvSpPr>
        <p:spPr>
          <a:xfrm>
            <a:off x="6290026" y="1010068"/>
            <a:ext cx="61143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050" dirty="0">
                <a:solidFill>
                  <a:srgbClr val="ECA710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Sway </a:t>
            </a:r>
          </a:p>
          <a:p>
            <a:pPr algn="ctr"/>
            <a:r>
              <a:rPr lang="en-AU" sz="1050" dirty="0">
                <a:solidFill>
                  <a:srgbClr val="ECA710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</a:t>
            </a:r>
            <a:endParaRPr lang="en-AU" sz="1400" dirty="0">
              <a:solidFill>
                <a:srgbClr val="ECA710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AFA5F7-B64E-4B2B-9810-C09212714DC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234" y="3400377"/>
            <a:ext cx="511810" cy="1282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F5285A-4B02-4D96-9660-A3E30A6D5907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97526" y="3403950"/>
            <a:ext cx="646341" cy="127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6895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uff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ark">
    <a:dk1>
      <a:srgbClr val="002060"/>
    </a:dk1>
    <a:lt1>
      <a:sysClr val="window" lastClr="FFFFFF"/>
    </a:lt1>
    <a:dk2>
      <a:srgbClr val="632E62"/>
    </a:dk2>
    <a:lt2>
      <a:srgbClr val="EAE5EB"/>
    </a:lt2>
    <a:accent1>
      <a:srgbClr val="002060"/>
    </a:accent1>
    <a:accent2>
      <a:srgbClr val="9B57D3"/>
    </a:accent2>
    <a:accent3>
      <a:srgbClr val="755DD9"/>
    </a:accent3>
    <a:accent4>
      <a:srgbClr val="665EB8"/>
    </a:accent4>
    <a:accent5>
      <a:srgbClr val="45A5ED"/>
    </a:accent5>
    <a:accent6>
      <a:srgbClr val="5982DB"/>
    </a:accent6>
    <a:hlink>
      <a:srgbClr val="0066FF"/>
    </a:hlink>
    <a:folHlink>
      <a:srgbClr val="66669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994</Words>
  <Application>Microsoft Office PowerPoint</Application>
  <PresentationFormat>On-screen Show (16:9)</PresentationFormat>
  <Paragraphs>175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맑은 고딕</vt:lpstr>
      <vt:lpstr>Arial</vt:lpstr>
      <vt:lpstr>Bahnschrift</vt:lpstr>
      <vt:lpstr>Bahnschrift SemiBold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Zonularity ­</cp:lastModifiedBy>
  <cp:revision>714</cp:revision>
  <dcterms:created xsi:type="dcterms:W3CDTF">2016-12-05T23:26:54Z</dcterms:created>
  <dcterms:modified xsi:type="dcterms:W3CDTF">2021-06-08T10:42:58Z</dcterms:modified>
</cp:coreProperties>
</file>